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3"/>
  </p:notesMasterIdLst>
  <p:sldIdLst>
    <p:sldId id="859" r:id="rId2"/>
    <p:sldId id="1143" r:id="rId3"/>
    <p:sldId id="1200" r:id="rId4"/>
    <p:sldId id="1201" r:id="rId5"/>
    <p:sldId id="1139" r:id="rId6"/>
    <p:sldId id="1140" r:id="rId7"/>
    <p:sldId id="1141" r:id="rId8"/>
    <p:sldId id="1202" r:id="rId9"/>
    <p:sldId id="1152" r:id="rId10"/>
    <p:sldId id="1153" r:id="rId11"/>
    <p:sldId id="1154" r:id="rId12"/>
    <p:sldId id="1160" r:id="rId13"/>
    <p:sldId id="1161" r:id="rId14"/>
    <p:sldId id="1164" r:id="rId15"/>
    <p:sldId id="1165" r:id="rId16"/>
    <p:sldId id="1167" r:id="rId17"/>
    <p:sldId id="1203" r:id="rId18"/>
    <p:sldId id="1169" r:id="rId19"/>
    <p:sldId id="1204" r:id="rId20"/>
    <p:sldId id="1206" r:id="rId21"/>
    <p:sldId id="1205" r:id="rId22"/>
    <p:sldId id="1172" r:id="rId23"/>
    <p:sldId id="1174" r:id="rId24"/>
    <p:sldId id="1176" r:id="rId25"/>
    <p:sldId id="1208" r:id="rId26"/>
    <p:sldId id="1212" r:id="rId27"/>
    <p:sldId id="1177" r:id="rId28"/>
    <p:sldId id="1178" r:id="rId29"/>
    <p:sldId id="1179" r:id="rId30"/>
    <p:sldId id="1180" r:id="rId31"/>
    <p:sldId id="1213" r:id="rId32"/>
    <p:sldId id="1181" r:id="rId33"/>
    <p:sldId id="1182" r:id="rId34"/>
    <p:sldId id="1214" r:id="rId35"/>
    <p:sldId id="1183" r:id="rId36"/>
    <p:sldId id="1215" r:id="rId37"/>
    <p:sldId id="1216" r:id="rId38"/>
    <p:sldId id="1190" r:id="rId39"/>
    <p:sldId id="1192" r:id="rId40"/>
    <p:sldId id="1196" r:id="rId41"/>
    <p:sldId id="1193" r:id="rId4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D8ECDD"/>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06" autoAdjust="0"/>
  </p:normalViewPr>
  <p:slideViewPr>
    <p:cSldViewPr>
      <p:cViewPr varScale="1">
        <p:scale>
          <a:sx n="111" d="100"/>
          <a:sy n="111" d="100"/>
        </p:scale>
        <p:origin x="456"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2025/10/12</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a:t>
            </a:r>
            <a:r>
              <a:rPr lang="zh-CN" altLang="en-US" sz="2000">
                <a:solidFill>
                  <a:prstClr val="black"/>
                </a:solidFill>
                <a:latin typeface="楷体" panose="02010609060101010101" pitchFamily="49" charset="-122"/>
                <a:ea typeface="楷体" panose="02010609060101010101" pitchFamily="49" charset="-122"/>
              </a:rPr>
              <a:t>化学 </a:t>
            </a:r>
            <a:r>
              <a:rPr lang="zh-CN" altLang="en-US" sz="2000" smtClean="0">
                <a:solidFill>
                  <a:prstClr val="black"/>
                </a:solidFill>
                <a:latin typeface="楷体" panose="02010609060101010101" pitchFamily="49" charset="-122"/>
                <a:ea typeface="楷体" panose="02010609060101010101" pitchFamily="49" charset="-122"/>
              </a:rPr>
              <a:t>必修</a:t>
            </a:r>
            <a:r>
              <a:rPr lang="en-US" altLang="zh-CN" sz="2000" smtClean="0">
                <a:solidFill>
                  <a:prstClr val="black"/>
                </a:solidFill>
                <a:latin typeface="楷体" panose="02010609060101010101" pitchFamily="49" charset="-122"/>
                <a:ea typeface="楷体" panose="02010609060101010101" pitchFamily="49" charset="-122"/>
              </a:rPr>
              <a:t> </a:t>
            </a:r>
            <a:r>
              <a:rPr lang="zh-CN" altLang="en-US" sz="2000" smtClean="0">
                <a:solidFill>
                  <a:prstClr val="black"/>
                </a:solidFill>
                <a:latin typeface="楷体" panose="02010609060101010101" pitchFamily="49" charset="-122"/>
                <a:ea typeface="楷体" panose="02010609060101010101" pitchFamily="49" charset="-122"/>
              </a:rPr>
              <a:t>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2025/10/12</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1.png"/><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2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53.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xml"/><Relationship Id="rId5" Type="http://schemas.openxmlformats.org/officeDocument/2006/relationships/image" Target="../media/image54.png"/><Relationship Id="rId4" Type="http://schemas.openxmlformats.org/officeDocument/2006/relationships/image" Target="../media/image59.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61.png"/><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4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第六章   化学反应与能量</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第一节　化学反应与能量变化</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746120"/>
                <a:ext cx="11485848" cy="707310"/>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示例说明：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）的反应过程如图所示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707310"/>
              </a:xfrm>
              <a:blipFill>
                <a:blip r:embed="rId2"/>
                <a:stretch>
                  <a:fillRect l="-796" b="-8621"/>
                </a:stretch>
              </a:blipFill>
            </p:spPr>
            <p:txBody>
              <a:bodyPr/>
              <a:lstStyle/>
              <a:p>
                <a:r>
                  <a:rPr lang="zh-CN" altLang="en-US">
                    <a:noFill/>
                  </a:rPr>
                  <a:t> </a:t>
                </a:r>
              </a:p>
            </p:txBody>
          </p:sp>
        </mc:Fallback>
      </mc:AlternateContent>
      <p:pic>
        <p:nvPicPr>
          <p:cNvPr id="3" name="cy35-31.jpg" descr="id:2147492689;FounderCES"/>
          <p:cNvPicPr/>
          <p:nvPr/>
        </p:nvPicPr>
        <p:blipFill>
          <a:blip r:embed="rId3"/>
          <a:stretch>
            <a:fillRect/>
          </a:stretch>
        </p:blipFill>
        <p:spPr>
          <a:xfrm>
            <a:off x="2206774" y="1628800"/>
            <a:ext cx="6408882" cy="1944216"/>
          </a:xfrm>
          <a:prstGeom prst="rect">
            <a:avLst/>
          </a:prstGeom>
        </p:spPr>
      </p:pic>
      <p:sp>
        <p:nvSpPr>
          <p:cNvPr id="5" name="内容占位符 4"/>
          <p:cNvSpPr txBox="1">
            <a:spLocks/>
          </p:cNvSpPr>
          <p:nvPr/>
        </p:nvSpPr>
        <p:spPr bwMode="auto">
          <a:xfrm>
            <a:off x="360854" y="381092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根据上图计算</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 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 Cl</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断键吸收的总能量为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679 kJ</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，形成</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mol HCl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共释放</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862 kJ</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能量，断键吸收的总能量＜成键释放的总能量，因此该反应为放热反应。</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974487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）从反应物及生成物总能量高低的角度理解能量变化的原因（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宏观辨识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原因：物质的组成、结构与状态不同，所具有的能量不同。因此，一个化学反应的能量变化取决于反应物总能量和生成物总能量的相对大小。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354397237"/>
              </p:ext>
            </p:extLst>
          </p:nvPr>
        </p:nvGraphicFramePr>
        <p:xfrm>
          <a:off x="478582" y="3069753"/>
          <a:ext cx="11305256" cy="3017520"/>
        </p:xfrm>
        <a:graphic>
          <a:graphicData uri="http://schemas.openxmlformats.org/drawingml/2006/table">
            <a:tbl>
              <a:tblPr firstRow="1" firstCol="1" bandRow="1"/>
              <a:tblGrid>
                <a:gridCol w="5472608">
                  <a:extLst>
                    <a:ext uri="{9D8B030D-6E8A-4147-A177-3AD203B41FA5}">
                      <a16:colId xmlns:a16="http://schemas.microsoft.com/office/drawing/2014/main" val="3392930652"/>
                    </a:ext>
                  </a:extLst>
                </a:gridCol>
                <a:gridCol w="5832648">
                  <a:extLst>
                    <a:ext uri="{9D8B030D-6E8A-4147-A177-3AD203B41FA5}">
                      <a16:colId xmlns:a16="http://schemas.microsoft.com/office/drawing/2014/main" val="2121115888"/>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放热反应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吸热反应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extLst>
                  <a:ext uri="{0D108BD9-81ED-4DB2-BD59-A6C34878D82A}">
                    <a16:rowId xmlns:a16="http://schemas.microsoft.com/office/drawing/2014/main" val="3246858307"/>
                  </a:ext>
                </a:extLst>
              </a:tr>
              <a:tr h="0">
                <a:tc>
                  <a:txBody>
                    <a:bodyPr/>
                    <a:lstStyle/>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366314880"/>
                  </a:ext>
                </a:extLst>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化学能转化为热能</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热能转化为化学能被生成物</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储存</a:t>
                      </a:r>
                      <a:r>
                        <a:rPr lang="en-US" sz="2400" b="1">
                          <a:solidFill>
                            <a:srgbClr val="000000"/>
                          </a:solidFill>
                          <a:effectLst/>
                          <a:latin typeface="仿宋" panose="02010609060101010101" pitchFamily="49"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038505090"/>
                  </a:ext>
                </a:extLst>
              </a:tr>
            </a:tbl>
          </a:graphicData>
        </a:graphic>
      </p:graphicFrame>
      <p:pic>
        <p:nvPicPr>
          <p:cNvPr id="3074" name="cy35-3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06774" y="3789040"/>
            <a:ext cx="2444326" cy="1480335"/>
          </a:xfrm>
          <a:prstGeom prst="rect">
            <a:avLst/>
          </a:prstGeom>
          <a:noFill/>
          <a:extLst>
            <a:ext uri="{909E8E84-426E-40DD-AFC4-6F175D3DCCD1}">
              <a14:hiddenFill xmlns:a14="http://schemas.microsoft.com/office/drawing/2010/main">
                <a:solidFill>
                  <a:srgbClr val="FFFFFF"/>
                </a:solidFill>
              </a14:hiddenFill>
            </a:ext>
          </a:extLst>
        </p:spPr>
      </p:pic>
      <p:pic>
        <p:nvPicPr>
          <p:cNvPr id="3073" name="cy35-3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47334" y="3838345"/>
            <a:ext cx="2444326" cy="1480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30047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3.eps" descr="id:2147491580;FounderCES"/>
          <p:cNvPicPr/>
          <p:nvPr/>
        </p:nvPicPr>
        <p:blipFill>
          <a:blip r:embed="rId2"/>
          <a:stretch>
            <a:fillRect/>
          </a:stretch>
        </p:blipFill>
        <p:spPr>
          <a:xfrm>
            <a:off x="484310" y="872548"/>
            <a:ext cx="1290416" cy="343158"/>
          </a:xfrm>
          <a:prstGeom prst="rect">
            <a:avLst/>
          </a:prstGeom>
        </p:spPr>
      </p:pic>
      <p:sp>
        <p:nvSpPr>
          <p:cNvPr id="4" name="内容占位符 3"/>
          <p:cNvSpPr>
            <a:spLocks noGrp="1"/>
          </p:cNvSpPr>
          <p:nvPr>
            <p:ph idx="1"/>
          </p:nvPr>
        </p:nvSpPr>
        <p:spPr>
          <a:xfrm>
            <a:off x="360854" y="746120"/>
            <a:ext cx="11485848" cy="5008230"/>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人</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类对能源的利用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化石燃料利用过程中亟待解决的问题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）短期内不可再生，储量有限。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）煤和石油产品燃烧排放的粉尘、</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等是大气污染物的主要来源。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在燃料利用过程中节能的主要环节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）燃料燃烧阶段——可通过改进锅炉的炉型和燃料空气比、清理积灰等方法提高燃料的燃烧效率。</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）能量利用阶段——可通过使用节能灯，改进电动机的材料和结构，以及发电厂、钢铁厂余热与城市供热联产等措施促进能源循环利用，有效提高能源利用率。</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969557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新能源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）理想的新能源特点：资源丰富、可以再生、对环境无污染等。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）人们比较关注的新能源：太阳能、风能、地热能、海洋能和氢能。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36337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知识点4.eps" descr="id:2147491617;FounderCES"/>
          <p:cNvPicPr/>
          <p:nvPr/>
        </p:nvPicPr>
        <p:blipFill>
          <a:blip r:embed="rId2"/>
          <a:stretch>
            <a:fillRect/>
          </a:stretch>
        </p:blipFill>
        <p:spPr>
          <a:xfrm>
            <a:off x="524712" y="891468"/>
            <a:ext cx="1440160" cy="382979"/>
          </a:xfrm>
          <a:prstGeom prst="rect">
            <a:avLst/>
          </a:prstGeom>
        </p:spPr>
      </p:pic>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3960123"/>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化</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学能转化为电能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火力发电</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化学能间接转化为电能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）能量转换原理及过程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化学能</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groupChr>
                      <m:groupChrPr>
                        <m:chr m:val="→"/>
                        <m:vertJc m:val="bot"/>
                        <m:ctrlP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ctrlPr>
                      </m:groupChrPr>
                      <m:e>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zh-CN" altLang="en-US"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燃料</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e>
                    </m:groupChr>
                  </m:oMath>
                </a14:m>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a:t>
                </a:r>
                <a14:m>
                  <m:oMath xmlns:m="http://schemas.openxmlformats.org/officeDocument/2006/math">
                    <m:groupChr>
                      <m:groupChrPr>
                        <m:chr m:val="→"/>
                        <m:vertJc m:val="bot"/>
                        <m:ctrlP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ctrlPr>
                      </m:groupChrPr>
                      <m:e>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zh-CN" altLang="en-US"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蒸汽</m:t>
                        </m:r>
                        <m:r>
                          <m:rPr>
                            <m:nor/>
                          </m:rPr>
                          <a:rPr lang="en-US" altLang="zh-CN" b="1" i="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e>
                    </m:groupChr>
                  </m:oMath>
                </a14:m>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械能</a:t>
                </a:r>
                <a14:m>
                  <m:oMath xmlns:m="http://schemas.openxmlformats.org/officeDocument/2006/math">
                    <m:groupChr>
                      <m:groupChrPr>
                        <m:chr m:val="→"/>
                        <m:vertJc m:val="bot"/>
                        <m:ctrlP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ctrlPr>
                      </m:groupChrPr>
                      <m:e>
                        <m:r>
                          <m:rPr>
                            <m:nor/>
                          </m:rP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zh-CN" altLang="en-US"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发电机</m:t>
                        </m:r>
                        <m:r>
                          <m:rPr>
                            <m:nor/>
                          </m:rPr>
                          <a:rPr lang="en-US" altLang="zh-CN" b="1" i="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e>
                    </m:groupCh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）化学能转化为电能的关键：燃烧（</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氧化还原反应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）能量转化特点：能量利用率低、污染严重。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3960123"/>
              </a:xfrm>
              <a:blipFill>
                <a:blip r:embed="rId3"/>
                <a:stretch>
                  <a:fillRect l="-796" b="-92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矩形 3"/>
              <p:cNvSpPr/>
              <p:nvPr/>
            </p:nvSpPr>
            <p:spPr>
              <a:xfrm>
                <a:off x="2728082" y="2996952"/>
                <a:ext cx="880369"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zh-CN" altLang="en-US" sz="2400">
                          <a:solidFill>
                            <a:srgbClr val="000000"/>
                          </a:solidFill>
                          <a:cs typeface="Times New Roman" panose="02020603050405020304" pitchFamily="18" charset="0"/>
                        </a:rPr>
                        <m:t>轮机</m:t>
                      </m:r>
                    </m:oMath>
                  </m:oMathPara>
                </a14:m>
                <a:endParaRPr lang="zh-CN" altLang="en-US" sz="2400"/>
              </a:p>
            </p:txBody>
          </p:sp>
        </mc:Choice>
        <mc:Fallback xmlns="">
          <p:sp>
            <p:nvSpPr>
              <p:cNvPr id="4" name="矩形 3"/>
              <p:cNvSpPr>
                <a:spLocks noRot="1" noChangeAspect="1" noMove="1" noResize="1" noEditPoints="1" noAdjustHandles="1" noChangeArrowheads="1" noChangeShapeType="1" noTextEdit="1"/>
              </p:cNvSpPr>
              <p:nvPr/>
            </p:nvSpPr>
            <p:spPr>
              <a:xfrm>
                <a:off x="2728082" y="2996952"/>
                <a:ext cx="880369" cy="461665"/>
              </a:xfrm>
              <a:prstGeom prst="rect">
                <a:avLst/>
              </a:prstGeom>
              <a:blipFill>
                <a:blip r:embed="rId4"/>
                <a:stretch>
                  <a:fillRect l="-1389" r="-1389" b="-1200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矩形 5"/>
              <p:cNvSpPr/>
              <p:nvPr/>
            </p:nvSpPr>
            <p:spPr>
              <a:xfrm>
                <a:off x="1351304" y="3031456"/>
                <a:ext cx="880369"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m:rPr>
                          <m:nor/>
                        </m:rPr>
                        <a:rPr lang="zh-CN" altLang="zh-CN" sz="2400">
                          <a:solidFill>
                            <a:srgbClr val="000000"/>
                          </a:solidFill>
                          <a:cs typeface="Times New Roman" panose="02020603050405020304" pitchFamily="18" charset="0"/>
                        </a:rPr>
                        <m:t>燃烧</m:t>
                      </m:r>
                    </m:oMath>
                  </m:oMathPara>
                </a14:m>
                <a:endParaRPr lang="zh-CN" altLang="en-US" sz="2400"/>
              </a:p>
            </p:txBody>
          </p:sp>
        </mc:Choice>
        <mc:Fallback xmlns="">
          <p:sp>
            <p:nvSpPr>
              <p:cNvPr id="6" name="矩形 5"/>
              <p:cNvSpPr>
                <a:spLocks noRot="1" noChangeAspect="1" noMove="1" noResize="1" noEditPoints="1" noAdjustHandles="1" noChangeArrowheads="1" noChangeShapeType="1" noTextEdit="1"/>
              </p:cNvSpPr>
              <p:nvPr/>
            </p:nvSpPr>
            <p:spPr>
              <a:xfrm>
                <a:off x="1351304" y="3031456"/>
                <a:ext cx="880369" cy="461665"/>
              </a:xfrm>
              <a:prstGeom prst="rect">
                <a:avLst/>
              </a:prstGeom>
              <a:blipFill>
                <a:blip r:embed="rId5"/>
                <a:stretch>
                  <a:fillRect l="-1389" r="-1389" b="-1052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8475022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原电池</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化学能直接转化为电能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）实验探究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514566407"/>
              </p:ext>
            </p:extLst>
          </p:nvPr>
        </p:nvGraphicFramePr>
        <p:xfrm>
          <a:off x="478581" y="1925458"/>
          <a:ext cx="11368121" cy="4389120"/>
        </p:xfrm>
        <a:graphic>
          <a:graphicData uri="http://schemas.openxmlformats.org/drawingml/2006/table">
            <a:tbl>
              <a:tblPr firstRow="1" firstCol="1" bandRow="1"/>
              <a:tblGrid>
                <a:gridCol w="1944217">
                  <a:extLst>
                    <a:ext uri="{9D8B030D-6E8A-4147-A177-3AD203B41FA5}">
                      <a16:colId xmlns:a16="http://schemas.microsoft.com/office/drawing/2014/main" val="114949056"/>
                    </a:ext>
                  </a:extLst>
                </a:gridCol>
                <a:gridCol w="2736304">
                  <a:extLst>
                    <a:ext uri="{9D8B030D-6E8A-4147-A177-3AD203B41FA5}">
                      <a16:colId xmlns:a16="http://schemas.microsoft.com/office/drawing/2014/main" val="1680536363"/>
                    </a:ext>
                  </a:extLst>
                </a:gridCol>
                <a:gridCol w="6687600">
                  <a:extLst>
                    <a:ext uri="{9D8B030D-6E8A-4147-A177-3AD203B41FA5}">
                      <a16:colId xmlns:a16="http://schemas.microsoft.com/office/drawing/2014/main" val="3603080117"/>
                    </a:ext>
                  </a:extLst>
                </a:gridCol>
              </a:tblGrid>
              <a:tr h="17640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实验装置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extLst>
                  <a:ext uri="{0D108BD9-81ED-4DB2-BD59-A6C34878D82A}">
                    <a16:rowId xmlns:a16="http://schemas.microsoft.com/office/drawing/2014/main" val="3541940237"/>
                  </a:ext>
                </a:extLst>
              </a:tr>
              <a:tr h="882013">
                <a:tc>
                  <a:txBody>
                    <a:bodyPr/>
                    <a:lstStyle/>
                    <a:p>
                      <a:pPr algn="just"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锌片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逐渐溶解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有气泡产生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铜片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没有变化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锌与稀硫酸反应生成氢气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铜与稀硫酸不反应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137052873"/>
                  </a:ext>
                </a:extLst>
              </a:tr>
              <a:tr h="1058416">
                <a:tc>
                  <a:txBody>
                    <a:bodyPr/>
                    <a:lstStyle/>
                    <a:p>
                      <a:pPr algn="just"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锌片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逐渐溶解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铜片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有气泡产生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指针发生偏转</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锌失去电子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转化为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电子经过导线流向铜片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产生电流</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在铜片上得到电子生成</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反应过程中产生了电能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231933876"/>
                  </a:ext>
                </a:extLst>
              </a:tr>
            </a:tbl>
          </a:graphicData>
        </a:graphic>
      </p:graphicFrame>
      <p:pic>
        <p:nvPicPr>
          <p:cNvPr id="4100" name="cy35-3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2638" y="2599408"/>
            <a:ext cx="1008112" cy="1411357"/>
          </a:xfrm>
          <a:prstGeom prst="rect">
            <a:avLst/>
          </a:prstGeom>
          <a:noFill/>
          <a:extLst>
            <a:ext uri="{909E8E84-426E-40DD-AFC4-6F175D3DCCD1}">
              <a14:hiddenFill xmlns:a14="http://schemas.microsoft.com/office/drawing/2010/main">
                <a:solidFill>
                  <a:srgbClr val="FFFFFF"/>
                </a:solidFill>
              </a14:hiddenFill>
            </a:ext>
          </a:extLst>
        </p:spPr>
      </p:pic>
      <p:pic>
        <p:nvPicPr>
          <p:cNvPr id="4099" name="cy35-3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9481" y="4229714"/>
            <a:ext cx="1067487" cy="1872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66798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5951190" y="4462990"/>
            <a:ext cx="3384376" cy="342900"/>
          </a:xfrm>
          <a:prstGeom prst="rect">
            <a:avLst/>
          </a:prstGeom>
        </p:spPr>
      </p:pic>
      <p:sp>
        <p:nvSpPr>
          <p:cNvPr id="7" name="内容占位符 6"/>
          <p:cNvSpPr>
            <a:spLocks noGrp="1"/>
          </p:cNvSpPr>
          <p:nvPr>
            <p:ph idx="1"/>
          </p:nvPr>
        </p:nvSpPr>
        <p:spPr>
          <a:xfrm>
            <a:off x="360854" y="746120"/>
            <a:ext cx="11485848" cy="1200329"/>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）原电池的工作原理（</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稀硫酸原电池为例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y35-36.jpg" descr="id:2147492726;FounderCES"/>
          <p:cNvPicPr/>
          <p:nvPr/>
        </p:nvPicPr>
        <p:blipFill>
          <a:blip r:embed="rId3"/>
          <a:stretch>
            <a:fillRect/>
          </a:stretch>
        </p:blipFill>
        <p:spPr>
          <a:xfrm>
            <a:off x="2638822" y="1586409"/>
            <a:ext cx="5951430" cy="2562671"/>
          </a:xfrm>
          <a:prstGeom prst="rect">
            <a:avLst/>
          </a:prstGeom>
        </p:spPr>
      </p:pic>
      <p:sp>
        <p:nvSpPr>
          <p:cNvPr id="4" name="内容占位符 1"/>
          <p:cNvSpPr txBox="1">
            <a:spLocks/>
          </p:cNvSpPr>
          <p:nvPr/>
        </p:nvSpPr>
        <p:spPr bwMode="auto">
          <a:xfrm>
            <a:off x="360854" y="4289028"/>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原电池是将化学能转化为电能的装置，</a:t>
            </a: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本质是发生氧化还原反应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原电池工作时电子、离子的移动方向</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电子的移动方向：从负极流出，经导线流向正极。</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离子的移动方向：阳离子向正极移动，阴离子向负极移动。</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932854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）原电池的构成条件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反应：能自发进行的、放热的氧化还原反应；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电极：具有活动性不同的两个电极（</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金属与金属或金属与能导电的非金属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溶液：两电极均插入电解质溶液中；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导线：两电极用导线相连，形成闭合回路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738914"/>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极材料必须导电。负极材料一般选择较活泼的金属材料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或者在该氧化还原反应中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本身失去电子的材料。</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关键提醒.eps" descr="id:2147491500;FounderCES"/>
          <p:cNvPicPr/>
          <p:nvPr/>
        </p:nvPicPr>
        <p:blipFill>
          <a:blip r:embed="rId2"/>
          <a:stretch>
            <a:fillRect/>
          </a:stretch>
        </p:blipFill>
        <p:spPr>
          <a:xfrm>
            <a:off x="478582" y="3901514"/>
            <a:ext cx="1872208" cy="369538"/>
          </a:xfrm>
          <a:prstGeom prst="rect">
            <a:avLst/>
          </a:prstGeom>
        </p:spPr>
      </p:pic>
    </p:spTree>
    <p:extLst>
      <p:ext uri="{BB962C8B-B14F-4D97-AF65-F5344CB8AC3E}">
        <p14:creationId xmlns:p14="http://schemas.microsoft.com/office/powerpoint/2010/main" val="1759827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238241"/>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化</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学电源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一次电池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）特点：放电之后不能充电（</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内部的氧化还原反应无法逆向进行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）锌锰干电池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5.eps" descr="id:2147492740;FounderCES"/>
          <p:cNvPicPr/>
          <p:nvPr/>
        </p:nvPicPr>
        <p:blipFill>
          <a:blip r:embed="rId2"/>
          <a:stretch>
            <a:fillRect/>
          </a:stretch>
        </p:blipFill>
        <p:spPr>
          <a:xfrm>
            <a:off x="495834" y="891468"/>
            <a:ext cx="1440160" cy="382979"/>
          </a:xfrm>
          <a:prstGeom prst="rect">
            <a:avLst/>
          </a:prstGeom>
        </p:spPr>
      </p:pic>
      <p:pic>
        <p:nvPicPr>
          <p:cNvPr id="5" name="cy35-37.jpg" descr="id:2147492747;FounderCES"/>
          <p:cNvPicPr/>
          <p:nvPr/>
        </p:nvPicPr>
        <p:blipFill>
          <a:blip r:embed="rId3"/>
          <a:stretch>
            <a:fillRect/>
          </a:stretch>
        </p:blipFill>
        <p:spPr>
          <a:xfrm>
            <a:off x="4367014" y="2564903"/>
            <a:ext cx="2304256" cy="2688921"/>
          </a:xfrm>
          <a:prstGeom prst="rect">
            <a:avLst/>
          </a:prstGeom>
        </p:spPr>
      </p:pic>
      <p:sp>
        <p:nvSpPr>
          <p:cNvPr id="6" name="内容占位符 3"/>
          <p:cNvSpPr txBox="1">
            <a:spLocks/>
          </p:cNvSpPr>
          <p:nvPr/>
        </p:nvSpPr>
        <p:spPr bwMode="auto">
          <a:xfrm>
            <a:off x="360854" y="5229200"/>
            <a:ext cx="11485848" cy="1086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石墨棒作正极，锌筒作负极，氯化铵糊作电解质溶液。在使用过程中，电子由锌筒流向石墨棒，锌逐渐被消耗，二氧化锰不断被还原，电池电压逐渐降低，最后失效。</a:t>
            </a:r>
            <a:endPar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105098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74920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二次电池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）特点：放电时所进行的氧化还原反应，在充电时可以逆向进行，使电池恢复到放电前的状态，从而实现放电（</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化学能转化为电能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）和充电（</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电能转化为化学能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）的循环。</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）铅酸蓄电池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极材料是铅，正极材料是二氧化铅，电解质溶液是稀硫酸。放电时，电池总反应为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PbO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2PbSO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749203"/>
              </a:xfrm>
              <a:blipFill>
                <a:blip r:embed="rId2"/>
                <a:stretch>
                  <a:fillRect l="-796" r="-849"/>
                </a:stretch>
              </a:blipFill>
            </p:spPr>
            <p:txBody>
              <a:bodyPr/>
              <a:lstStyle/>
              <a:p>
                <a:r>
                  <a:rPr lang="zh-CN" altLang="en-US">
                    <a:noFill/>
                  </a:rPr>
                  <a:t> </a:t>
                </a:r>
              </a:p>
            </p:txBody>
          </p:sp>
        </mc:Fallback>
      </mc:AlternateContent>
      <p:pic>
        <p:nvPicPr>
          <p:cNvPr id="5" name="cy35-38.jpg" descr="id:2147492754;FounderCES"/>
          <p:cNvPicPr/>
          <p:nvPr/>
        </p:nvPicPr>
        <p:blipFill>
          <a:blip r:embed="rId3"/>
          <a:stretch>
            <a:fillRect/>
          </a:stretch>
        </p:blipFill>
        <p:spPr>
          <a:xfrm>
            <a:off x="4295006" y="3501008"/>
            <a:ext cx="3024337" cy="1637437"/>
          </a:xfrm>
          <a:prstGeom prst="rect">
            <a:avLst/>
          </a:prstGeom>
        </p:spPr>
      </p:pic>
    </p:spTree>
    <p:extLst>
      <p:ext uri="{BB962C8B-B14F-4D97-AF65-F5344CB8AC3E}">
        <p14:creationId xmlns:p14="http://schemas.microsoft.com/office/powerpoint/2010/main" val="29400813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导引图.eps" descr="id:2147491420;FounderCES"/>
          <p:cNvPicPr/>
          <p:nvPr/>
        </p:nvPicPr>
        <p:blipFill>
          <a:blip r:embed="rId2"/>
          <a:stretch>
            <a:fillRect/>
          </a:stretch>
        </p:blipFill>
        <p:spPr>
          <a:xfrm>
            <a:off x="3422284" y="836712"/>
            <a:ext cx="4824536" cy="544418"/>
          </a:xfrm>
          <a:prstGeom prst="rect">
            <a:avLst/>
          </a:prstGeom>
        </p:spPr>
      </p:pic>
      <p:pic>
        <p:nvPicPr>
          <p:cNvPr id="2" name="图片 1"/>
          <p:cNvPicPr>
            <a:picLocks noChangeAspect="1"/>
          </p:cNvPicPr>
          <p:nvPr/>
        </p:nvPicPr>
        <p:blipFill>
          <a:blip r:embed="rId3"/>
          <a:stretch>
            <a:fillRect/>
          </a:stretch>
        </p:blipFill>
        <p:spPr>
          <a:xfrm>
            <a:off x="1780611" y="1628800"/>
            <a:ext cx="9858827" cy="3744416"/>
          </a:xfrm>
          <a:prstGeom prst="rect">
            <a:avLst/>
          </a:prstGeom>
        </p:spPr>
      </p:pic>
      <p:pic>
        <p:nvPicPr>
          <p:cNvPr id="5" name="图片 4"/>
          <p:cNvPicPr>
            <a:picLocks noChangeAspect="1"/>
          </p:cNvPicPr>
          <p:nvPr/>
        </p:nvPicPr>
        <p:blipFill>
          <a:blip r:embed="rId4"/>
          <a:stretch>
            <a:fillRect/>
          </a:stretch>
        </p:blipFill>
        <p:spPr>
          <a:xfrm>
            <a:off x="406574" y="2420888"/>
            <a:ext cx="1464185" cy="1096681"/>
          </a:xfrm>
          <a:prstGeom prst="rect">
            <a:avLst/>
          </a:prstGeom>
        </p:spPr>
      </p:pic>
    </p:spTree>
    <p:extLst>
      <p:ext uri="{BB962C8B-B14F-4D97-AF65-F5344CB8AC3E}">
        <p14:creationId xmlns:p14="http://schemas.microsoft.com/office/powerpoint/2010/main" val="20134100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04864"/>
            <a:ext cx="11485848" cy="1130246"/>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铅</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酸蓄电池放电时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电解质溶液中的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移向正极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PbO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电解质溶液中硫酸溶液浓度减小。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0454;FounderCES"/>
          <p:cNvPicPr/>
          <p:nvPr/>
        </p:nvPicPr>
        <p:blipFill>
          <a:blip r:embed="rId2"/>
          <a:stretch>
            <a:fillRect/>
          </a:stretch>
        </p:blipFill>
        <p:spPr>
          <a:xfrm>
            <a:off x="499884" y="2286750"/>
            <a:ext cx="1778898" cy="415027"/>
          </a:xfrm>
          <a:prstGeom prst="rect">
            <a:avLst/>
          </a:prstGeom>
        </p:spPr>
      </p:pic>
    </p:spTree>
    <p:extLst>
      <p:ext uri="{BB962C8B-B14F-4D97-AF65-F5344CB8AC3E}">
        <p14:creationId xmlns:p14="http://schemas.microsoft.com/office/powerpoint/2010/main" val="41822171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97031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燃料电池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）概念：一种将燃料（</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如氢气、甲烷、乙醇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）和氧化剂（</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如氧气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）的化学能直接转化为电能的电化学反应装置。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清洁、安全、高效等；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能量转化率可以达到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反应物不是储存在电池内部，而是从外部提供，供电量易于调节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49049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要点破.eps" descr="id:2147491660;FounderCES"/>
          <p:cNvPicPr/>
          <p:nvPr/>
        </p:nvPicPr>
        <p:blipFill>
          <a:blip r:embed="rId2"/>
          <a:stretch>
            <a:fillRect/>
          </a:stretch>
        </p:blipFill>
        <p:spPr>
          <a:xfrm>
            <a:off x="2782838" y="836712"/>
            <a:ext cx="6638168" cy="573653"/>
          </a:xfrm>
          <a:prstGeom prst="rect">
            <a:avLst/>
          </a:prstGeom>
        </p:spPr>
      </p:pic>
      <p:pic>
        <p:nvPicPr>
          <p:cNvPr id="5" name="要点1.eps" descr="id:2147491667;FounderCES"/>
          <p:cNvPicPr/>
          <p:nvPr/>
        </p:nvPicPr>
        <p:blipFill>
          <a:blip r:embed="rId3"/>
          <a:stretch>
            <a:fillRect/>
          </a:stretch>
        </p:blipFill>
        <p:spPr>
          <a:xfrm>
            <a:off x="504460" y="1572303"/>
            <a:ext cx="980430" cy="344346"/>
          </a:xfrm>
          <a:prstGeom prst="rect">
            <a:avLst/>
          </a:prstGeom>
        </p:spPr>
      </p:pic>
      <p:sp>
        <p:nvSpPr>
          <p:cNvPr id="3" name="内容占位符 2"/>
          <p:cNvSpPr>
            <a:spLocks noGrp="1"/>
          </p:cNvSpPr>
          <p:nvPr>
            <p:ph idx="1"/>
          </p:nvPr>
        </p:nvSpPr>
        <p:spPr>
          <a:xfrm>
            <a:off x="360854" y="1412776"/>
            <a:ext cx="11485848" cy="1107996"/>
          </a:xfrm>
        </p:spPr>
        <p:txBody>
          <a:bodyPr/>
          <a:lstStyle/>
          <a:p>
            <a:pPr hangingPunct="0">
              <a:spcAft>
                <a:spcPts val="0"/>
              </a:spcAft>
            </a:pPr>
            <a:r>
              <a:rPr lang="en-US" altLang="zh-CN" sz="2200"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sz="2200"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放热反应与吸热反应的理解</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常见的放热反应和吸热反应</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6" name="表格 5"/>
              <p:cNvGraphicFramePr>
                <a:graphicFrameLocks noGrp="1"/>
              </p:cNvGraphicFramePr>
              <p:nvPr>
                <p:extLst>
                  <p:ext uri="{D42A27DB-BD31-4B8C-83A1-F6EECF244321}">
                    <p14:modId xmlns:p14="http://schemas.microsoft.com/office/powerpoint/2010/main" val="177295827"/>
                  </p:ext>
                </p:extLst>
              </p:nvPr>
            </p:nvGraphicFramePr>
            <p:xfrm>
              <a:off x="469956" y="2542911"/>
              <a:ext cx="11279378" cy="3802571"/>
            </p:xfrm>
            <a:graphic>
              <a:graphicData uri="http://schemas.openxmlformats.org/drawingml/2006/table">
                <a:tbl>
                  <a:tblPr firstRow="1" firstCol="1" bandRow="1"/>
                  <a:tblGrid>
                    <a:gridCol w="1270266">
                      <a:extLst>
                        <a:ext uri="{9D8B030D-6E8A-4147-A177-3AD203B41FA5}">
                          <a16:colId xmlns:a16="http://schemas.microsoft.com/office/drawing/2014/main" val="3622810506"/>
                        </a:ext>
                      </a:extLst>
                    </a:gridCol>
                    <a:gridCol w="4248472">
                      <a:extLst>
                        <a:ext uri="{9D8B030D-6E8A-4147-A177-3AD203B41FA5}">
                          <a16:colId xmlns:a16="http://schemas.microsoft.com/office/drawing/2014/main" val="1749009861"/>
                        </a:ext>
                      </a:extLst>
                    </a:gridCol>
                    <a:gridCol w="5760640">
                      <a:extLst>
                        <a:ext uri="{9D8B030D-6E8A-4147-A177-3AD203B41FA5}">
                          <a16:colId xmlns:a16="http://schemas.microsoft.com/office/drawing/2014/main" val="2138247067"/>
                        </a:ext>
                      </a:extLst>
                    </a:gridCol>
                  </a:tblGrid>
                  <a:tr h="37424">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extLst>
                      <a:ext uri="{0D108BD9-81ED-4DB2-BD59-A6C34878D82A}">
                        <a16:rowId xmlns:a16="http://schemas.microsoft.com/office/drawing/2014/main" val="3916559093"/>
                      </a:ext>
                    </a:extLst>
                  </a:tr>
                  <a:tr h="345252">
                    <a:tc rowSpan="5">
                      <a:txBody>
                        <a:bodyPr/>
                        <a:lstStyle/>
                        <a:p>
                          <a:pPr algn="just"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常见的放热反应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大多数的化合反应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40" marR="1004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CaO</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40" marR="1004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441453323"/>
                      </a:ext>
                    </a:extLst>
                  </a:tr>
                  <a:tr h="486131">
                    <a:tc vMerge="1">
                      <a:txBody>
                        <a:bodyPr/>
                        <a:lstStyle/>
                        <a:p>
                          <a:endParaRPr lang="zh-CN" altLang="en-US"/>
                        </a:p>
                      </a:txBody>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所有的燃烧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40" marR="1004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zh-CN"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点燃</m:t>
                                      </m:r>
                                    </m:e>
                                  </m:bar>
                                </m:num>
                                <m:den>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40" marR="1004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847998137"/>
                      </a:ext>
                    </a:extLst>
                  </a:tr>
                  <a:tr h="232546">
                    <a:tc vMerge="1">
                      <a:txBody>
                        <a:bodyPr/>
                        <a:lstStyle/>
                        <a:p>
                          <a:endParaRPr lang="zh-CN" altLang="en-US"/>
                        </a:p>
                      </a:txBody>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酸碱中和</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40" marR="1004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40" marR="1004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410597924"/>
                      </a:ext>
                    </a:extLst>
                  </a:tr>
                  <a:tr h="679233">
                    <a:tc vMerge="1">
                      <a:txBody>
                        <a:bodyPr/>
                        <a:lstStyle/>
                        <a:p>
                          <a:endParaRPr lang="zh-CN" altLang="en-US"/>
                        </a:p>
                      </a:txBody>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活泼金属与水或酸的置换反应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40" marR="1004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ZnSO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2NaOH</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40" marR="1004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2970257137"/>
                      </a:ext>
                    </a:extLst>
                  </a:tr>
                  <a:tr h="331813">
                    <a:tc vMerge="1">
                      <a:txBody>
                        <a:bodyPr/>
                        <a:lstStyle/>
                        <a:p>
                          <a:endParaRPr lang="zh-CN" altLang="en-US"/>
                        </a:p>
                      </a:txBody>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铝热反应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40" marR="1004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2Al</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zh-CN"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高温</m:t>
                                      </m:r>
                                    </m:e>
                                  </m:bar>
                                </m:num>
                                <m:den>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Al</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2Fe</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40" marR="1004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2548400661"/>
                      </a:ext>
                    </a:extLst>
                  </a:tr>
                </a:tbl>
              </a:graphicData>
            </a:graphic>
          </p:graphicFrame>
        </mc:Choice>
        <mc:Fallback xmlns="">
          <p:graphicFrame>
            <p:nvGraphicFramePr>
              <p:cNvPr id="6" name="表格 5"/>
              <p:cNvGraphicFramePr>
                <a:graphicFrameLocks noGrp="1"/>
              </p:cNvGraphicFramePr>
              <p:nvPr>
                <p:extLst>
                  <p:ext uri="{D42A27DB-BD31-4B8C-83A1-F6EECF244321}">
                    <p14:modId xmlns:p14="http://schemas.microsoft.com/office/powerpoint/2010/main" val="177295827"/>
                  </p:ext>
                </p:extLst>
              </p:nvPr>
            </p:nvGraphicFramePr>
            <p:xfrm>
              <a:off x="469956" y="2542911"/>
              <a:ext cx="11279378" cy="3802571"/>
            </p:xfrm>
            <a:graphic>
              <a:graphicData uri="http://schemas.openxmlformats.org/drawingml/2006/table">
                <a:tbl>
                  <a:tblPr firstRow="1" firstCol="1" bandRow="1"/>
                  <a:tblGrid>
                    <a:gridCol w="1270266">
                      <a:extLst>
                        <a:ext uri="{9D8B030D-6E8A-4147-A177-3AD203B41FA5}">
                          <a16:colId xmlns:a16="http://schemas.microsoft.com/office/drawing/2014/main" val="3622810506"/>
                        </a:ext>
                      </a:extLst>
                    </a:gridCol>
                    <a:gridCol w="4248472">
                      <a:extLst>
                        <a:ext uri="{9D8B030D-6E8A-4147-A177-3AD203B41FA5}">
                          <a16:colId xmlns:a16="http://schemas.microsoft.com/office/drawing/2014/main" val="1749009861"/>
                        </a:ext>
                      </a:extLst>
                    </a:gridCol>
                    <a:gridCol w="5760640">
                      <a:extLst>
                        <a:ext uri="{9D8B030D-6E8A-4147-A177-3AD203B41FA5}">
                          <a16:colId xmlns:a16="http://schemas.microsoft.com/office/drawing/2014/main" val="2138247067"/>
                        </a:ext>
                      </a:extLst>
                    </a:gridCol>
                  </a:tblGrid>
                  <a:tr h="402336">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extLst>
                      <a:ext uri="{0D108BD9-81ED-4DB2-BD59-A6C34878D82A}">
                        <a16:rowId xmlns:a16="http://schemas.microsoft.com/office/drawing/2014/main" val="3916559093"/>
                      </a:ext>
                    </a:extLst>
                  </a:tr>
                  <a:tr h="487172">
                    <a:tc rowSpan="5">
                      <a:txBody>
                        <a:bodyPr/>
                        <a:lstStyle/>
                        <a:p>
                          <a:pPr algn="just"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常见的放热反应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大多数的化合反应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40" marR="1004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10040" marR="1004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4"/>
                          <a:stretch>
                            <a:fillRect l="-95979" t="-97500" r="-212" b="-608750"/>
                          </a:stretch>
                        </a:blipFill>
                      </a:tcPr>
                    </a:tc>
                    <a:extLst>
                      <a:ext uri="{0D108BD9-81ED-4DB2-BD59-A6C34878D82A}">
                        <a16:rowId xmlns:a16="http://schemas.microsoft.com/office/drawing/2014/main" val="441453323"/>
                      </a:ext>
                    </a:extLst>
                  </a:tr>
                  <a:tr h="721868">
                    <a:tc vMerge="1">
                      <a:txBody>
                        <a:bodyPr/>
                        <a:lstStyle/>
                        <a:p>
                          <a:endParaRPr lang="zh-CN" altLang="en-US"/>
                        </a:p>
                      </a:txBody>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所有的燃烧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40" marR="1004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10040" marR="1004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4"/>
                          <a:stretch>
                            <a:fillRect l="-95979" t="-133898" r="-212" b="-312712"/>
                          </a:stretch>
                        </a:blipFill>
                      </a:tcPr>
                    </a:tc>
                    <a:extLst>
                      <a:ext uri="{0D108BD9-81ED-4DB2-BD59-A6C34878D82A}">
                        <a16:rowId xmlns:a16="http://schemas.microsoft.com/office/drawing/2014/main" val="1847998137"/>
                      </a:ext>
                    </a:extLst>
                  </a:tr>
                  <a:tr h="487172">
                    <a:tc vMerge="1">
                      <a:txBody>
                        <a:bodyPr/>
                        <a:lstStyle/>
                        <a:p>
                          <a:endParaRPr lang="zh-CN" altLang="en-US"/>
                        </a:p>
                      </a:txBody>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酸碱中和</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40" marR="1004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10040" marR="1004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4"/>
                          <a:stretch>
                            <a:fillRect l="-95979" t="-345000" r="-212" b="-361250"/>
                          </a:stretch>
                        </a:blipFill>
                      </a:tcPr>
                    </a:tc>
                    <a:extLst>
                      <a:ext uri="{0D108BD9-81ED-4DB2-BD59-A6C34878D82A}">
                        <a16:rowId xmlns:a16="http://schemas.microsoft.com/office/drawing/2014/main" val="1410597924"/>
                      </a:ext>
                    </a:extLst>
                  </a:tr>
                  <a:tr h="974344">
                    <a:tc vMerge="1">
                      <a:txBody>
                        <a:bodyPr/>
                        <a:lstStyle/>
                        <a:p>
                          <a:endParaRPr lang="zh-CN" altLang="en-US"/>
                        </a:p>
                      </a:txBody>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活泼金属与水或酸的置换反应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40" marR="1004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10040" marR="1004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4"/>
                          <a:stretch>
                            <a:fillRect l="-95979" t="-222500" r="-212" b="-80625"/>
                          </a:stretch>
                        </a:blipFill>
                      </a:tcPr>
                    </a:tc>
                    <a:extLst>
                      <a:ext uri="{0D108BD9-81ED-4DB2-BD59-A6C34878D82A}">
                        <a16:rowId xmlns:a16="http://schemas.microsoft.com/office/drawing/2014/main" val="2970257137"/>
                      </a:ext>
                    </a:extLst>
                  </a:tr>
                  <a:tr h="729679">
                    <a:tc vMerge="1">
                      <a:txBody>
                        <a:bodyPr/>
                        <a:lstStyle/>
                        <a:p>
                          <a:endParaRPr lang="zh-CN" altLang="en-US"/>
                        </a:p>
                      </a:txBody>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铝热反应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40" marR="1004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10040" marR="1004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4"/>
                          <a:stretch>
                            <a:fillRect l="-95979" t="-430000" r="-212" b="-7500"/>
                          </a:stretch>
                        </a:blipFill>
                      </a:tcPr>
                    </a:tc>
                    <a:extLst>
                      <a:ext uri="{0D108BD9-81ED-4DB2-BD59-A6C34878D82A}">
                        <a16:rowId xmlns:a16="http://schemas.microsoft.com/office/drawing/2014/main" val="2548400661"/>
                      </a:ext>
                    </a:extLst>
                  </a:tr>
                </a:tbl>
              </a:graphicData>
            </a:graphic>
          </p:graphicFrame>
        </mc:Fallback>
      </mc:AlternateContent>
    </p:spTree>
    <p:extLst>
      <p:ext uri="{BB962C8B-B14F-4D97-AF65-F5344CB8AC3E}">
        <p14:creationId xmlns:p14="http://schemas.microsoft.com/office/powerpoint/2010/main" val="40688119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3" name="表格 2"/>
              <p:cNvGraphicFramePr>
                <a:graphicFrameLocks noGrp="1"/>
              </p:cNvGraphicFramePr>
              <p:nvPr>
                <p:extLst>
                  <p:ext uri="{D42A27DB-BD31-4B8C-83A1-F6EECF244321}">
                    <p14:modId xmlns:p14="http://schemas.microsoft.com/office/powerpoint/2010/main" val="3450343908"/>
                  </p:ext>
                </p:extLst>
              </p:nvPr>
            </p:nvGraphicFramePr>
            <p:xfrm>
              <a:off x="406574" y="908721"/>
              <a:ext cx="11377263" cy="5226540"/>
            </p:xfrm>
            <a:graphic>
              <a:graphicData uri="http://schemas.openxmlformats.org/drawingml/2006/table">
                <a:tbl>
                  <a:tblPr firstRow="1" firstCol="1" bandRow="1"/>
                  <a:tblGrid>
                    <a:gridCol w="1296144">
                      <a:extLst>
                        <a:ext uri="{9D8B030D-6E8A-4147-A177-3AD203B41FA5}">
                          <a16:colId xmlns:a16="http://schemas.microsoft.com/office/drawing/2014/main" val="3120100078"/>
                        </a:ext>
                      </a:extLst>
                    </a:gridCol>
                    <a:gridCol w="3528392">
                      <a:extLst>
                        <a:ext uri="{9D8B030D-6E8A-4147-A177-3AD203B41FA5}">
                          <a16:colId xmlns:a16="http://schemas.microsoft.com/office/drawing/2014/main" val="3176482992"/>
                        </a:ext>
                      </a:extLst>
                    </a:gridCol>
                    <a:gridCol w="6552727">
                      <a:extLst>
                        <a:ext uri="{9D8B030D-6E8A-4147-A177-3AD203B41FA5}">
                          <a16:colId xmlns:a16="http://schemas.microsoft.com/office/drawing/2014/main" val="1453931285"/>
                        </a:ext>
                      </a:extLst>
                    </a:gridCol>
                  </a:tblGrid>
                  <a:tr h="34448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extLst>
                      <a:ext uri="{0D108BD9-81ED-4DB2-BD59-A6C34878D82A}">
                        <a16:rowId xmlns:a16="http://schemas.microsoft.com/office/drawing/2014/main" val="372387912"/>
                      </a:ext>
                    </a:extLst>
                  </a:tr>
                  <a:tr h="646747">
                    <a:tc rowSpan="4">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常见的吸热反应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大多数的分解反应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625" marR="862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高温</m:t>
                                      </m:r>
                                    </m:e>
                                  </m:bar>
                                </m:num>
                                <m:den>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625" marR="862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464232825"/>
                      </a:ext>
                    </a:extLst>
                  </a:tr>
                  <a:tr h="1195297">
                    <a:tc vMerge="1">
                      <a:txBody>
                        <a:bodyPr/>
                        <a:lstStyle/>
                        <a:p>
                          <a:endParaRPr lang="zh-CN" altLang="en-US"/>
                        </a:p>
                      </a:txBody>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为还原剂的部分氧化还原反应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625" marR="862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高温</m:t>
                                      </m:r>
                                    </m:e>
                                  </m:bar>
                                </m:num>
                                <m:den>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625" marR="862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4116920201"/>
                      </a:ext>
                    </a:extLst>
                  </a:tr>
                  <a:tr h="1244162">
                    <a:tc vMerge="1">
                      <a:txBody>
                        <a:bodyPr/>
                        <a:lstStyle/>
                        <a:p>
                          <a:endParaRPr lang="zh-CN" altLang="en-US"/>
                        </a:p>
                      </a:txBody>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固体与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固体混合后搅拌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625" marR="862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625" marR="862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019654673"/>
                      </a:ext>
                    </a:extLst>
                  </a:tr>
                  <a:tr h="680695">
                    <a:tc vMerge="1">
                      <a:txBody>
                        <a:bodyPr/>
                        <a:lstStyle/>
                        <a:p>
                          <a:endParaRPr lang="zh-CN" altLang="en-US"/>
                        </a:p>
                      </a:txBody>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NaHCO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与盐酸反应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625" marR="862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NaHCO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NaCl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625" marR="862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2708391425"/>
                      </a:ext>
                    </a:extLst>
                  </a:tr>
                </a:tbl>
              </a:graphicData>
            </a:graphic>
          </p:graphicFrame>
        </mc:Choice>
        <mc:Fallback>
          <p:graphicFrame>
            <p:nvGraphicFramePr>
              <p:cNvPr id="3" name="表格 2"/>
              <p:cNvGraphicFramePr>
                <a:graphicFrameLocks noGrp="1"/>
              </p:cNvGraphicFramePr>
              <p:nvPr>
                <p:extLst>
                  <p:ext uri="{D42A27DB-BD31-4B8C-83A1-F6EECF244321}">
                    <p14:modId xmlns:p14="http://schemas.microsoft.com/office/powerpoint/2010/main" val="3450343908"/>
                  </p:ext>
                </p:extLst>
              </p:nvPr>
            </p:nvGraphicFramePr>
            <p:xfrm>
              <a:off x="406574" y="908721"/>
              <a:ext cx="11377263" cy="5226540"/>
            </p:xfrm>
            <a:graphic>
              <a:graphicData uri="http://schemas.openxmlformats.org/drawingml/2006/table">
                <a:tbl>
                  <a:tblPr firstRow="1" firstCol="1" bandRow="1"/>
                  <a:tblGrid>
                    <a:gridCol w="1296144">
                      <a:extLst>
                        <a:ext uri="{9D8B030D-6E8A-4147-A177-3AD203B41FA5}">
                          <a16:colId xmlns:a16="http://schemas.microsoft.com/office/drawing/2014/main" val="3120100078"/>
                        </a:ext>
                      </a:extLst>
                    </a:gridCol>
                    <a:gridCol w="3528392">
                      <a:extLst>
                        <a:ext uri="{9D8B030D-6E8A-4147-A177-3AD203B41FA5}">
                          <a16:colId xmlns:a16="http://schemas.microsoft.com/office/drawing/2014/main" val="3176482992"/>
                        </a:ext>
                      </a:extLst>
                    </a:gridCol>
                    <a:gridCol w="6552727">
                      <a:extLst>
                        <a:ext uri="{9D8B030D-6E8A-4147-A177-3AD203B41FA5}">
                          <a16:colId xmlns:a16="http://schemas.microsoft.com/office/drawing/2014/main" val="1453931285"/>
                        </a:ext>
                      </a:extLst>
                    </a:gridCol>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举例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extLst>
                      <a:ext uri="{0D108BD9-81ED-4DB2-BD59-A6C34878D82A}">
                        <a16:rowId xmlns:a16="http://schemas.microsoft.com/office/drawing/2014/main" val="372387912"/>
                      </a:ext>
                    </a:extLst>
                  </a:tr>
                  <a:tr h="994982">
                    <a:tc rowSpan="4">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常见的吸热反应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大多数的分解反应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625" marR="862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8625" marR="862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2"/>
                          <a:stretch>
                            <a:fillRect l="-73699" t="-55828" r="-186" b="-376687"/>
                          </a:stretch>
                        </a:blipFill>
                      </a:tcPr>
                    </a:tc>
                    <a:extLst>
                      <a:ext uri="{0D108BD9-81ED-4DB2-BD59-A6C34878D82A}">
                        <a16:rowId xmlns:a16="http://schemas.microsoft.com/office/drawing/2014/main" val="464232825"/>
                      </a:ext>
                    </a:extLst>
                  </a:tr>
                  <a:tr h="1758061">
                    <a:tc vMerge="1">
                      <a:txBody>
                        <a:bodyPr/>
                        <a:lstStyle/>
                        <a:p>
                          <a:endParaRPr lang="zh-CN" altLang="en-US"/>
                        </a:p>
                      </a:txBody>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为还原剂的部分氧化还原反应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625" marR="862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8625" marR="862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2"/>
                          <a:stretch>
                            <a:fillRect l="-73699" t="-87889" r="-186" b="-112457"/>
                          </a:stretch>
                        </a:blipFill>
                      </a:tcPr>
                    </a:tc>
                    <a:extLst>
                      <a:ext uri="{0D108BD9-81ED-4DB2-BD59-A6C34878D82A}">
                        <a16:rowId xmlns:a16="http://schemas.microsoft.com/office/drawing/2014/main" val="4116920201"/>
                      </a:ext>
                    </a:extLst>
                  </a:tr>
                  <a:tr h="1244162">
                    <a:tc vMerge="1">
                      <a:txBody>
                        <a:bodyPr/>
                        <a:lstStyle/>
                        <a:p>
                          <a:endParaRPr lang="zh-CN" altLang="en-US"/>
                        </a:p>
                      </a:txBody>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固体与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固体混合后搅拌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625" marR="862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8625" marR="862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2"/>
                          <a:stretch>
                            <a:fillRect l="-73699" t="-266176" r="-186" b="-59314"/>
                          </a:stretch>
                        </a:blipFill>
                      </a:tcPr>
                    </a:tc>
                    <a:extLst>
                      <a:ext uri="{0D108BD9-81ED-4DB2-BD59-A6C34878D82A}">
                        <a16:rowId xmlns:a16="http://schemas.microsoft.com/office/drawing/2014/main" val="1019654673"/>
                      </a:ext>
                    </a:extLst>
                  </a:tr>
                  <a:tr h="680695">
                    <a:tc vMerge="1">
                      <a:txBody>
                        <a:bodyPr/>
                        <a:lstStyle/>
                        <a:p>
                          <a:endParaRPr lang="zh-CN" altLang="en-US"/>
                        </a:p>
                      </a:txBody>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NaHCO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与盐酸反应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8625" marR="862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8625" marR="862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2"/>
                          <a:stretch>
                            <a:fillRect l="-73699" t="-666964" r="-186" b="-8036"/>
                          </a:stretch>
                        </a:blipFill>
                      </a:tcPr>
                    </a:tc>
                    <a:extLst>
                      <a:ext uri="{0D108BD9-81ED-4DB2-BD59-A6C34878D82A}">
                        <a16:rowId xmlns:a16="http://schemas.microsoft.com/office/drawing/2014/main" val="2708391425"/>
                      </a:ext>
                    </a:extLst>
                  </a:tr>
                </a:tbl>
              </a:graphicData>
            </a:graphic>
          </p:graphicFrame>
        </mc:Fallback>
      </mc:AlternateContent>
    </p:spTree>
    <p:extLst>
      <p:ext uri="{BB962C8B-B14F-4D97-AF65-F5344CB8AC3E}">
        <p14:creationId xmlns:p14="http://schemas.microsoft.com/office/powerpoint/2010/main" val="191739105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66818"/>
            <a:ext cx="11485848" cy="535916"/>
          </a:xfrm>
        </p:spPr>
        <p:txBody>
          <a:bodyPr/>
          <a:lstStyle/>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放热反应与吸热反应的比</a:t>
            </a:r>
            <a:r>
              <a:rPr lang="zh-CN" altLang="zh-CN" sz="220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较</a:t>
            </a:r>
            <a:endParaRPr lang="en-US" altLang="zh-CN" sz="220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2332036665"/>
              </p:ext>
            </p:extLst>
          </p:nvPr>
        </p:nvGraphicFramePr>
        <p:xfrm>
          <a:off x="406574" y="1226634"/>
          <a:ext cx="11305255" cy="4609817"/>
        </p:xfrm>
        <a:graphic>
          <a:graphicData uri="http://schemas.openxmlformats.org/drawingml/2006/table">
            <a:tbl>
              <a:tblPr firstRow="1" firstCol="1" bandRow="1"/>
              <a:tblGrid>
                <a:gridCol w="2088232">
                  <a:extLst>
                    <a:ext uri="{9D8B030D-6E8A-4147-A177-3AD203B41FA5}">
                      <a16:colId xmlns:a16="http://schemas.microsoft.com/office/drawing/2014/main" val="2251475084"/>
                    </a:ext>
                  </a:extLst>
                </a:gridCol>
                <a:gridCol w="4464496">
                  <a:extLst>
                    <a:ext uri="{9D8B030D-6E8A-4147-A177-3AD203B41FA5}">
                      <a16:colId xmlns:a16="http://schemas.microsoft.com/office/drawing/2014/main" val="823903088"/>
                    </a:ext>
                  </a:extLst>
                </a:gridCol>
                <a:gridCol w="4752527">
                  <a:extLst>
                    <a:ext uri="{9D8B030D-6E8A-4147-A177-3AD203B41FA5}">
                      <a16:colId xmlns:a16="http://schemas.microsoft.com/office/drawing/2014/main" val="3630579155"/>
                    </a:ext>
                  </a:extLst>
                </a:gridCol>
              </a:tblGrid>
              <a:tr h="301731">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放热反应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吸热反应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extLst>
                  <a:ext uri="{0D108BD9-81ED-4DB2-BD59-A6C34878D82A}">
                    <a16:rowId xmlns:a16="http://schemas.microsoft.com/office/drawing/2014/main" val="3021695964"/>
                  </a:ext>
                </a:extLst>
              </a:tr>
              <a:tr h="245736">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定义</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释放热量的化学反应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吸收热量的化学反应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168271056"/>
                  </a:ext>
                </a:extLst>
              </a:tr>
              <a:tr h="866410">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成原</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反应物具有的总能量大于生成物具有的总能量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反应物具有的总能量小于生成物具有的总能量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484121082"/>
                  </a:ext>
                </a:extLst>
              </a:tr>
              <a:tr h="927055">
                <a:tc>
                  <a:txBody>
                    <a:bodyPr/>
                    <a:lstStyle/>
                    <a:p>
                      <a:pPr algn="just"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化学键强弱的</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关系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生成物分子成键时释放的总能量大于反应物分子断键时吸收的总能量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生成物分子成键时释放的总能量小于反应物分子断键时吸收的总能量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991726340"/>
                  </a:ext>
                </a:extLst>
              </a:tr>
              <a:tr h="905193">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应过程图</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2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2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6669" marR="3666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569032399"/>
                  </a:ext>
                </a:extLst>
              </a:tr>
            </a:tbl>
          </a:graphicData>
        </a:graphic>
      </p:graphicFrame>
      <p:pic>
        <p:nvPicPr>
          <p:cNvPr id="7170" name="ch2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46934" y="3962938"/>
            <a:ext cx="1872208" cy="1710190"/>
          </a:xfrm>
          <a:prstGeom prst="rect">
            <a:avLst/>
          </a:prstGeom>
          <a:noFill/>
          <a:extLst>
            <a:ext uri="{909E8E84-426E-40DD-AFC4-6F175D3DCCD1}">
              <a14:hiddenFill xmlns:a14="http://schemas.microsoft.com/office/drawing/2010/main">
                <a:solidFill>
                  <a:srgbClr val="FFFFFF"/>
                </a:solidFill>
              </a14:hiddenFill>
            </a:ext>
          </a:extLst>
        </p:spPr>
      </p:pic>
      <p:pic>
        <p:nvPicPr>
          <p:cNvPr id="7169" name="ch2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39422" y="4016690"/>
            <a:ext cx="1872208" cy="1710190"/>
          </a:xfrm>
          <a:prstGeom prst="rect">
            <a:avLst/>
          </a:prstGeom>
          <a:noFill/>
          <a:extLst>
            <a:ext uri="{909E8E84-426E-40DD-AFC4-6F175D3DCCD1}">
              <a14:hiddenFill xmlns:a14="http://schemas.microsoft.com/office/drawing/2010/main">
                <a:solidFill>
                  <a:srgbClr val="FFFFFF"/>
                </a:solidFill>
              </a14:hiddenFill>
            </a:ext>
          </a:extLst>
        </p:spPr>
      </p:pic>
      <p:sp>
        <p:nvSpPr>
          <p:cNvPr id="8" name="内容占位符 1"/>
          <p:cNvSpPr txBox="1">
            <a:spLocks/>
          </p:cNvSpPr>
          <p:nvPr/>
        </p:nvSpPr>
        <p:spPr bwMode="auto">
          <a:xfrm>
            <a:off x="360854" y="5923402"/>
            <a:ext cx="11485848" cy="459741"/>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sz="2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一个反应是吸热反应还是放热反应</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与反应条件无关。</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关键提醒.eps" descr="id:2147491500;FounderCES"/>
          <p:cNvPicPr/>
          <p:nvPr/>
        </p:nvPicPr>
        <p:blipFill>
          <a:blip r:embed="rId4"/>
          <a:stretch>
            <a:fillRect/>
          </a:stretch>
        </p:blipFill>
        <p:spPr>
          <a:xfrm>
            <a:off x="389320" y="5966532"/>
            <a:ext cx="1673438" cy="330305"/>
          </a:xfrm>
          <a:prstGeom prst="rect">
            <a:avLst/>
          </a:prstGeom>
        </p:spPr>
      </p:pic>
    </p:spTree>
    <p:extLst>
      <p:ext uri="{BB962C8B-B14F-4D97-AF65-F5344CB8AC3E}">
        <p14:creationId xmlns:p14="http://schemas.microsoft.com/office/powerpoint/2010/main" val="4192406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452431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放热反应和吸热反应的判断方法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）根据反应物和生成物的总能量大小判</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应物的总能量大于生成物的总能量的反应为放热反应，反之为吸热反应。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）根据化学键断裂和形成时能量变化大小关系判</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裂反应物中化学键吸收的能量大于形成生成物中化学键放出的能量的反应为吸热反应，反之为放热反应。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）根据经验规律判</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断</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常见吸热和放热的反应来判断。</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929570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8842"/>
            <a:ext cx="11485848" cy="3970318"/>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需要加热才能进行的反应不一定是吸热反应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如木炭的燃烧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不需要加热就能进行的反应也不一定是放热反应</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晶体的反应</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化学反应都伴随着物质与能量的变化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有的放出能量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有的吸收能量。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化学反应中能量变化的原因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宏观解释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反应物与生成物的总能量不同。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微观角度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反应物断键吸收的能量与生成物成键释放的能量不同。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名师点拨.eps" descr="id:2147490454;FounderCES"/>
          <p:cNvPicPr/>
          <p:nvPr/>
        </p:nvPicPr>
        <p:blipFill>
          <a:blip r:embed="rId2"/>
          <a:stretch>
            <a:fillRect/>
          </a:stretch>
        </p:blipFill>
        <p:spPr>
          <a:xfrm>
            <a:off x="499884" y="980728"/>
            <a:ext cx="1778898" cy="415027"/>
          </a:xfrm>
          <a:prstGeom prst="rect">
            <a:avLst/>
          </a:prstGeom>
        </p:spPr>
      </p:pic>
    </p:spTree>
    <p:extLst>
      <p:ext uri="{BB962C8B-B14F-4D97-AF65-F5344CB8AC3E}">
        <p14:creationId xmlns:p14="http://schemas.microsoft.com/office/powerpoint/2010/main" val="39188152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24典例1.eps" descr="id:2147491711;FounderCES"/>
          <p:cNvPicPr/>
          <p:nvPr/>
        </p:nvPicPr>
        <p:blipFill>
          <a:blip r:embed="rId2"/>
          <a:stretch>
            <a:fillRect/>
          </a:stretch>
        </p:blipFill>
        <p:spPr>
          <a:xfrm>
            <a:off x="478582" y="908720"/>
            <a:ext cx="1008112" cy="325157"/>
          </a:xfrm>
          <a:prstGeom prst="rect">
            <a:avLst/>
          </a:prstGeom>
        </p:spPr>
      </p:pic>
      <p:sp>
        <p:nvSpPr>
          <p:cNvPr id="3" name="内容占位符 2"/>
          <p:cNvSpPr>
            <a:spLocks noGrp="1"/>
          </p:cNvSpPr>
          <p:nvPr>
            <p:ph idx="1"/>
          </p:nvPr>
        </p:nvSpPr>
        <p:spPr>
          <a:xfrm>
            <a:off x="360854" y="746120"/>
            <a:ext cx="11485848" cy="390023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山东莱州市第一中学高一月考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）根据下列信息判断氢气燃烧生成水时的热量变化，其中一定正确的是（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分解为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时释放热量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时吸收热量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245</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甲、乙、丙中物质所具有的总能量大</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系为乙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氢气和氧气的总能量小于水的能量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cy35-39.jpg" descr="id:2147492819;FounderCES"/>
          <p:cNvPicPr/>
          <p:nvPr/>
        </p:nvPicPr>
        <p:blipFill>
          <a:blip r:embed="rId3"/>
          <a:stretch>
            <a:fillRect/>
          </a:stretch>
        </p:blipFill>
        <p:spPr>
          <a:xfrm>
            <a:off x="6383238" y="1772816"/>
            <a:ext cx="5256584" cy="2674316"/>
          </a:xfrm>
          <a:prstGeom prst="rect">
            <a:avLst/>
          </a:prstGeom>
        </p:spPr>
      </p:pic>
    </p:spTree>
    <p:extLst>
      <p:ext uri="{BB962C8B-B14F-4D97-AF65-F5344CB8AC3E}">
        <p14:creationId xmlns:p14="http://schemas.microsoft.com/office/powerpoint/2010/main" val="10265938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93593"/>
          </a:xfrm>
        </p:spPr>
        <p:txBody>
          <a:bodyPr/>
          <a:lstStyle/>
          <a:p>
            <a:pPr hangingPunct="0">
              <a:lnSpc>
                <a:spcPct val="130000"/>
              </a:lnSpc>
              <a:spcAft>
                <a:spcPts val="0"/>
              </a:spcAft>
            </a:pPr>
            <a:r>
              <a:rPr lang="en-US" altLang="zh-CN" sz="2300" b="1"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氢气和</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氧气断键吸收了</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685</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的热量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水释放</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930</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的热量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成键释放的热量大于断键吸收的热量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因此氢气和氧气反应生成水的反应是放热反应</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故水分解为氢气与氧气时吸收热量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氢气和</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氧气断键吸收了</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685</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的热量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水释放</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930</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的热量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故生成</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时放出热量</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930</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685</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245</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kJ</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甲到乙是吸收热量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因此甲、乙中物质所具有的总能量大小关系为乙</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乙到丙是释放热量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因此乙、丙中物质所具有的总能量大小关系为乙</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甲到丙是放热反应</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因此甲、丙中物质所具有的总能量大小关系为甲</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所以甲、乙、丙中物质所具有的总能量大小关系为乙</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endParaRPr lang="en-US"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30000"/>
              </a:lnSpc>
              <a:spcAft>
                <a:spcPts val="0"/>
              </a:spcAft>
            </a:pP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由上述分析可知</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氢气和</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mol</a:t>
            </a:r>
            <a:r>
              <a:rPr lang="en-US"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p>
          <a:p>
            <a:pPr hangingPunct="0">
              <a:lnSpc>
                <a:spcPct val="130000"/>
              </a:lnSpc>
              <a:spcAft>
                <a:spcPts val="0"/>
              </a:spcAft>
            </a:pP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气的总能量大于</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水的能量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725;FounderCES"/>
          <p:cNvPicPr/>
          <p:nvPr/>
        </p:nvPicPr>
        <p:blipFill>
          <a:blip r:embed="rId2"/>
          <a:stretch>
            <a:fillRect/>
          </a:stretch>
        </p:blipFill>
        <p:spPr>
          <a:xfrm>
            <a:off x="478581" y="928971"/>
            <a:ext cx="952351" cy="340005"/>
          </a:xfrm>
          <a:prstGeom prst="rect">
            <a:avLst/>
          </a:prstGeom>
        </p:spPr>
      </p:pic>
      <p:pic>
        <p:nvPicPr>
          <p:cNvPr id="6" name="图片 5">
            <a:extLst>
              <a:ext uri="{FF2B5EF4-FFF2-40B4-BE49-F238E27FC236}">
                <a16:creationId xmlns:a16="http://schemas.microsoft.com/office/drawing/2014/main" id="{5929A77D-1E30-B0D6-23A3-F49940DE3048}"/>
              </a:ext>
            </a:extLst>
          </p:cNvPr>
          <p:cNvPicPr>
            <a:picLocks noChangeAspect="1"/>
          </p:cNvPicPr>
          <p:nvPr/>
        </p:nvPicPr>
        <p:blipFill>
          <a:blip r:embed="rId3"/>
          <a:stretch>
            <a:fillRect/>
          </a:stretch>
        </p:blipFill>
        <p:spPr>
          <a:xfrm>
            <a:off x="384913" y="5607327"/>
            <a:ext cx="1046020" cy="423292"/>
          </a:xfrm>
          <a:prstGeom prst="rect">
            <a:avLst/>
          </a:prstGeom>
        </p:spPr>
      </p:pic>
      <p:sp>
        <p:nvSpPr>
          <p:cNvPr id="7" name="内容占位符 1"/>
          <p:cNvSpPr txBox="1">
            <a:spLocks/>
          </p:cNvSpPr>
          <p:nvPr/>
        </p:nvSpPr>
        <p:spPr bwMode="auto">
          <a:xfrm>
            <a:off x="1342678" y="5445224"/>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en-US" dirty="0"/>
          </a:p>
        </p:txBody>
      </p:sp>
      <p:pic>
        <p:nvPicPr>
          <p:cNvPr id="8" name="cy35-39.jpg" descr="id:2147492819;FounderCES"/>
          <p:cNvPicPr/>
          <p:nvPr/>
        </p:nvPicPr>
        <p:blipFill>
          <a:blip r:embed="rId4">
            <a:clrChange>
              <a:clrFrom>
                <a:srgbClr val="FFFFFE"/>
              </a:clrFrom>
              <a:clrTo>
                <a:srgbClr val="FFFFFE">
                  <a:alpha val="0"/>
                </a:srgbClr>
              </a:clrTo>
            </a:clrChange>
          </a:blip>
          <a:stretch>
            <a:fillRect/>
          </a:stretch>
        </p:blipFill>
        <p:spPr>
          <a:xfrm>
            <a:off x="7535366" y="4077072"/>
            <a:ext cx="4104588" cy="2088232"/>
          </a:xfrm>
          <a:prstGeom prst="rect">
            <a:avLst/>
          </a:prstGeom>
        </p:spPr>
      </p:pic>
    </p:spTree>
    <p:extLst>
      <p:ext uri="{BB962C8B-B14F-4D97-AF65-F5344CB8AC3E}">
        <p14:creationId xmlns:p14="http://schemas.microsoft.com/office/powerpoint/2010/main" val="1878348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896917"/>
            <a:ext cx="11485848" cy="2792239"/>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据化学键变化计算化学反应吸收或释放的能量的方法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从题中找出反应物断键吸收的能量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从题中找出生成物成键释放的能量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二者之差即为反应吸收或放出的能量。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需注意物质所含化学键的物质的量的大小和物质状态。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0690;FounderCES"/>
          <p:cNvPicPr/>
          <p:nvPr/>
        </p:nvPicPr>
        <p:blipFill>
          <a:blip r:embed="rId2"/>
          <a:stretch>
            <a:fillRect/>
          </a:stretch>
        </p:blipFill>
        <p:spPr>
          <a:xfrm>
            <a:off x="555968" y="1015502"/>
            <a:ext cx="1641475" cy="359410"/>
          </a:xfrm>
          <a:prstGeom prst="rect">
            <a:avLst/>
          </a:prstGeom>
        </p:spPr>
      </p:pic>
    </p:spTree>
    <p:extLst>
      <p:ext uri="{BB962C8B-B14F-4D97-AF65-F5344CB8AC3E}">
        <p14:creationId xmlns:p14="http://schemas.microsoft.com/office/powerpoint/2010/main" val="3400685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1486694" y="1052736"/>
            <a:ext cx="10193132" cy="4680520"/>
          </a:xfrm>
          <a:prstGeom prst="rect">
            <a:avLst/>
          </a:prstGeom>
        </p:spPr>
      </p:pic>
      <p:pic>
        <p:nvPicPr>
          <p:cNvPr id="4" name="图片 3"/>
          <p:cNvPicPr>
            <a:picLocks noChangeAspect="1"/>
          </p:cNvPicPr>
          <p:nvPr/>
        </p:nvPicPr>
        <p:blipFill>
          <a:blip r:embed="rId3"/>
          <a:stretch>
            <a:fillRect/>
          </a:stretch>
        </p:blipFill>
        <p:spPr>
          <a:xfrm>
            <a:off x="406574" y="3392996"/>
            <a:ext cx="1464185" cy="1096681"/>
          </a:xfrm>
          <a:prstGeom prst="rect">
            <a:avLst/>
          </a:prstGeom>
        </p:spPr>
      </p:pic>
    </p:spTree>
    <p:extLst>
      <p:ext uri="{BB962C8B-B14F-4D97-AF65-F5344CB8AC3E}">
        <p14:creationId xmlns:p14="http://schemas.microsoft.com/office/powerpoint/2010/main" val="15656752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91311;FounderCES"/>
          <p:cNvPicPr/>
          <p:nvPr/>
        </p:nvPicPr>
        <p:blipFill>
          <a:blip r:embed="rId2"/>
          <a:stretch>
            <a:fillRect/>
          </a:stretch>
        </p:blipFill>
        <p:spPr>
          <a:xfrm>
            <a:off x="462186" y="908720"/>
            <a:ext cx="952500" cy="334010"/>
          </a:xfrm>
          <a:prstGeom prst="rect">
            <a:avLst/>
          </a:prstGeom>
        </p:spPr>
      </p:pic>
      <p:sp>
        <p:nvSpPr>
          <p:cNvPr id="5" name="内容占位符 4"/>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原</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电池的工作原理及电极反应式的书写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原电池的工作原理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ch32.jpg" descr="id:2147492854;FounderCES"/>
          <p:cNvPicPr/>
          <p:nvPr/>
        </p:nvPicPr>
        <p:blipFill>
          <a:blip r:embed="rId3"/>
          <a:stretch>
            <a:fillRect/>
          </a:stretch>
        </p:blipFill>
        <p:spPr>
          <a:xfrm>
            <a:off x="2998862" y="2060848"/>
            <a:ext cx="6120680" cy="2522037"/>
          </a:xfrm>
          <a:prstGeom prst="rect">
            <a:avLst/>
          </a:prstGeom>
        </p:spPr>
      </p:pic>
    </p:spTree>
    <p:extLst>
      <p:ext uri="{BB962C8B-B14F-4D97-AF65-F5344CB8AC3E}">
        <p14:creationId xmlns:p14="http://schemas.microsoft.com/office/powerpoint/2010/main" val="235453130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）两反应：正极——还原反应；负极——氧化反应。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）三方向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电流方向：正极</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导线</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负极；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电子流动方向：负极</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导线</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阴、阳离子移动方向（</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电解质溶液中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阳离子：负极</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阴离子：正极</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负极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h32.jpg" descr="id:2147492854;FounderCES"/>
          <p:cNvPicPr/>
          <p:nvPr/>
        </p:nvPicPr>
        <p:blipFill>
          <a:blip r:embed="rId2"/>
          <a:stretch>
            <a:fillRect/>
          </a:stretch>
        </p:blipFill>
        <p:spPr>
          <a:xfrm>
            <a:off x="6302086" y="1844824"/>
            <a:ext cx="5544616" cy="2284669"/>
          </a:xfrm>
          <a:prstGeom prst="rect">
            <a:avLst/>
          </a:prstGeom>
        </p:spPr>
      </p:pic>
    </p:spTree>
    <p:extLst>
      <p:ext uri="{BB962C8B-B14F-4D97-AF65-F5344CB8AC3E}">
        <p14:creationId xmlns:p14="http://schemas.microsoft.com/office/powerpoint/2010/main" val="37988915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07831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确定原电池正、负极时应注意的问题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）构成原电池的两电极材料不一定都是金属，两极材料可以为导电的非金属，如石墨。两极材料可能参与反应，也可能不参与反应。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）两个活泼性不同的金属电极用导线连接，共同插入电解质溶液中，不一定构成原电池，必须有一个能自发进行氧化还原反应。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）在判断原电池正、负极时，既要考虑金属的活动性强弱，也要考虑电解质溶液的性质。如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－盐酸构成的原电池中，负极为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溶液构成的原电池中，负极为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）－浓硝酸构成的原电池中，负极为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34889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6625140" y="4313348"/>
            <a:ext cx="4392488" cy="342900"/>
          </a:xfrm>
          <a:prstGeom prst="rect">
            <a:avLst/>
          </a:prstGeom>
        </p:spPr>
      </p:pic>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746120"/>
                <a:ext cx="11485848" cy="406412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负极反应式的书写</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）活泼金属作负极（</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电极材料本身反应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生成的阳离子与电解质溶液不反应时：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若生成的阳离子与电解质溶液反应，应将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金属失电子的反应式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阳离子和电解质溶液反应的反应式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叠加写出。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）燃料电池（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电极材料本身不反</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料电池的电极反应式和电解质溶液环境有关，</a:t>
                </a:r>
                <a:r>
                  <a:rPr lang="zh-CN" altLang="zh-CN" sz="2300" b="1">
                    <a:latin typeface="Times New Roman" panose="02020603050405020304" pitchFamily="18" charset="0"/>
                    <a:ea typeface="宋体" panose="02010600030101010101" pitchFamily="2" charset="-122"/>
                    <a:cs typeface="Times New Roman" panose="02020603050405020304" pitchFamily="18" charset="0"/>
                  </a:rPr>
                  <a:t>需要根据电解质溶液环境具体分析</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4064126"/>
              </a:xfrm>
              <a:blipFill>
                <a:blip r:embed="rId3"/>
                <a:stretch>
                  <a:fillRect l="-796" r="-849" b="-30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5681938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正极反应式的书写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）当负极材料与电解质溶液能自发地发生氧化反应时，在正极上发生电极反应的物质是电解质溶液中的某种粒子。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）当负极材料与电解质溶液不能自发地发生氧化反应时，在正极上发生电极反应的可能是溶解在电解质溶液中的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）燃料电池中，在正极发生电极反应的物质是作氧化剂的物质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451355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典例2.EPS" descr="id:2147492653;FounderCES">
            <a:extLst>
              <a:ext uri="{FF2B5EF4-FFF2-40B4-BE49-F238E27FC236}">
                <a16:creationId xmlns:a16="http://schemas.microsoft.com/office/drawing/2014/main" id="{998FE7EE-51D7-30C4-0569-4E96DEC537C3}"/>
              </a:ext>
            </a:extLst>
          </p:cNvPr>
          <p:cNvPicPr>
            <a:picLocks noChangeAspect="1"/>
          </p:cNvPicPr>
          <p:nvPr/>
        </p:nvPicPr>
        <p:blipFill>
          <a:blip r:embed="rId2"/>
          <a:stretch>
            <a:fillRect/>
          </a:stretch>
        </p:blipFill>
        <p:spPr>
          <a:xfrm>
            <a:off x="387229" y="899928"/>
            <a:ext cx="1167995" cy="375767"/>
          </a:xfrm>
          <a:prstGeom prst="rect">
            <a:avLst/>
          </a:prstGeom>
        </p:spPr>
      </p:pic>
      <mc:AlternateContent xmlns:mc="http://schemas.openxmlformats.org/markup-compatibility/2006" xmlns:a14="http://schemas.microsoft.com/office/drawing/2010/main">
        <mc:Choice Requires="a14">
          <p:sp>
            <p:nvSpPr>
              <p:cNvPr id="9" name="内容占位符 8"/>
              <p:cNvSpPr>
                <a:spLocks noGrp="1"/>
              </p:cNvSpPr>
              <p:nvPr>
                <p:ph idx="1"/>
              </p:nvPr>
            </p:nvSpPr>
            <p:spPr>
              <a:xfrm>
                <a:off x="360854" y="746120"/>
                <a:ext cx="11485848" cy="353321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广东佛山高二期末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）关于甲醇、空气和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溶液组成的燃料电池，下列说法错误的是（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向负极移动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可选用石墨、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作电极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负极发生的电极反应为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6e</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相比直接燃烧甲醇发电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甲醇燃料电池能量利用率</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xmlns="">
          <p:sp>
            <p:nvSpPr>
              <p:cNvPr id="9" name="内容占位符 8"/>
              <p:cNvSpPr>
                <a:spLocks noGrp="1" noRot="1" noChangeAspect="1" noMove="1" noResize="1" noEditPoints="1" noAdjustHandles="1" noChangeArrowheads="1" noChangeShapeType="1" noTextEdit="1"/>
              </p:cNvSpPr>
              <p:nvPr>
                <p:ph idx="1"/>
              </p:nvPr>
            </p:nvSpPr>
            <p:spPr>
              <a:xfrm>
                <a:off x="360854" y="746120"/>
                <a:ext cx="11485848" cy="3533211"/>
              </a:xfrm>
              <a:blipFill>
                <a:blip r:embed="rId3"/>
                <a:stretch>
                  <a:fillRect l="-796" r="-849" b="-103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79401765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984057"/>
              </a:xfrm>
            </p:spPr>
            <p:txBody>
              <a:bodyPr/>
              <a:lstStyle/>
              <a:p>
                <a:pPr hangingPunct="0">
                  <a:spcAft>
                    <a:spcPts val="0"/>
                  </a:spcAft>
                </a:pPr>
                <a:r>
                  <a:rPr lang="en-US"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醇、空气和</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KOH</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溶液构成燃料电池</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甲醇易失电子发生氧化反应</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则甲醇所在电极为负极</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负极上甲醇失电子和氢氧根离子反应生成碳酸根离子和水</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电极反应式为</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altLang="zh-CN"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6e</a:t>
                </a:r>
                <a:r>
                  <a:rPr lang="zh-CN" alt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8OH</a:t>
                </a:r>
                <a:r>
                  <a:rPr lang="zh-CN" alt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zh-CN" altLang="zh-CN"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6H</a:t>
                </a:r>
                <a:r>
                  <a:rPr lang="en-US" altLang="zh-CN"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氧气所在电极为正极</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正极上氧气得电子和水反应生成氢氧根离子</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电极反应式为</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4e</a:t>
                </a:r>
                <a:r>
                  <a:rPr lang="zh-CN" alt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altLang="zh-CN"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4OH</a:t>
                </a:r>
                <a:r>
                  <a:rPr lang="zh-CN" alt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据此分析。原电池中</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阴离子移向负极</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即</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alt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向负极移动</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甲醇、空气和</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KOH</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溶液组成的燃料电池可选用石墨、</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Pt</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作电极</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由上述分析可知</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负极发生的电极反应式为</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altLang="zh-CN"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6e</a:t>
                </a:r>
                <a:r>
                  <a:rPr lang="zh-CN" alt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8OH</a:t>
                </a:r>
                <a:r>
                  <a:rPr lang="zh-CN" alt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zh-CN" altLang="zh-CN"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6H</a:t>
                </a:r>
                <a:r>
                  <a:rPr lang="en-US" altLang="zh-CN"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甲醇燃烧发电是先将化学能转化为热能</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再将热能转化为机械能</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最后将机械能转化为电能</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转化过程中都有能量损失</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而燃料电池直接将化学能转化为电能</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避免了能量转化过程中的损失</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故甲醇燃料电池能量利用率高</a:t>
                </a:r>
                <a:r>
                  <a:rPr lang="zh-CN"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984057"/>
              </a:xfrm>
              <a:blipFill>
                <a:blip r:embed="rId2"/>
                <a:stretch>
                  <a:fillRect l="-690" r="-690" b="-367"/>
                </a:stretch>
              </a:blipFill>
            </p:spPr>
            <p:txBody>
              <a:bodyPr/>
              <a:lstStyle/>
              <a:p>
                <a:r>
                  <a:rPr lang="zh-CN" altLang="en-US">
                    <a:noFill/>
                  </a:rPr>
                  <a:t> </a:t>
                </a:r>
              </a:p>
            </p:txBody>
          </p:sp>
        </mc:Fallback>
      </mc:AlternateContent>
      <p:pic>
        <p:nvPicPr>
          <p:cNvPr id="3" name="24解析.eps" descr="id:2147491725;FounderCES"/>
          <p:cNvPicPr/>
          <p:nvPr/>
        </p:nvPicPr>
        <p:blipFill>
          <a:blip r:embed="rId3"/>
          <a:stretch>
            <a:fillRect/>
          </a:stretch>
        </p:blipFill>
        <p:spPr>
          <a:xfrm>
            <a:off x="478581" y="911719"/>
            <a:ext cx="864097" cy="308497"/>
          </a:xfrm>
          <a:prstGeom prst="rect">
            <a:avLst/>
          </a:prstGeom>
        </p:spPr>
      </p:pic>
      <p:pic>
        <p:nvPicPr>
          <p:cNvPr id="6" name="图片 5">
            <a:extLst>
              <a:ext uri="{FF2B5EF4-FFF2-40B4-BE49-F238E27FC236}">
                <a16:creationId xmlns:a16="http://schemas.microsoft.com/office/drawing/2014/main" id="{5929A77D-1E30-B0D6-23A3-F49940DE3048}"/>
              </a:ext>
            </a:extLst>
          </p:cNvPr>
          <p:cNvPicPr>
            <a:picLocks noChangeAspect="1"/>
          </p:cNvPicPr>
          <p:nvPr/>
        </p:nvPicPr>
        <p:blipFill>
          <a:blip r:embed="rId4"/>
          <a:stretch>
            <a:fillRect/>
          </a:stretch>
        </p:blipFill>
        <p:spPr>
          <a:xfrm>
            <a:off x="384913" y="5716839"/>
            <a:ext cx="957765" cy="387578"/>
          </a:xfrm>
          <a:prstGeom prst="rect">
            <a:avLst/>
          </a:prstGeom>
        </p:spPr>
      </p:pic>
      <p:sp>
        <p:nvSpPr>
          <p:cNvPr id="7" name="内容占位符 1"/>
          <p:cNvSpPr txBox="1">
            <a:spLocks/>
          </p:cNvSpPr>
          <p:nvPr/>
        </p:nvSpPr>
        <p:spPr bwMode="auto">
          <a:xfrm>
            <a:off x="1342678" y="5589240"/>
            <a:ext cx="10504024" cy="539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en-US" sz="2200" dirty="0"/>
          </a:p>
        </p:txBody>
      </p:sp>
    </p:spTree>
    <p:extLst>
      <p:ext uri="{BB962C8B-B14F-4D97-AF65-F5344CB8AC3E}">
        <p14:creationId xmlns:p14="http://schemas.microsoft.com/office/powerpoint/2010/main" val="3204907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0719"/>
            <a:ext cx="11485848" cy="5078313"/>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燃</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料电池的分析思</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路</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sz="105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91826;FounderCES"/>
          <p:cNvPicPr/>
          <p:nvPr/>
        </p:nvPicPr>
        <p:blipFill>
          <a:blip r:embed="rId2"/>
          <a:stretch>
            <a:fillRect/>
          </a:stretch>
        </p:blipFill>
        <p:spPr>
          <a:xfrm>
            <a:off x="478582" y="852649"/>
            <a:ext cx="1993898" cy="437510"/>
          </a:xfrm>
          <a:prstGeom prst="rect">
            <a:avLst/>
          </a:prstGeom>
        </p:spPr>
      </p:pic>
      <p:pic>
        <p:nvPicPr>
          <p:cNvPr id="4" name="CY35-40.eps" descr="id:2147492889;FounderCES"/>
          <p:cNvPicPr/>
          <p:nvPr/>
        </p:nvPicPr>
        <p:blipFill>
          <a:blip r:embed="rId3"/>
          <a:stretch>
            <a:fillRect/>
          </a:stretch>
        </p:blipFill>
        <p:spPr>
          <a:xfrm>
            <a:off x="4078982" y="1556792"/>
            <a:ext cx="3888432" cy="4250030"/>
          </a:xfrm>
          <a:prstGeom prst="rect">
            <a:avLst/>
          </a:prstGeom>
        </p:spPr>
      </p:pic>
    </p:spTree>
    <p:extLst>
      <p:ext uri="{BB962C8B-B14F-4D97-AF65-F5344CB8AC3E}">
        <p14:creationId xmlns:p14="http://schemas.microsoft.com/office/powerpoint/2010/main" val="5970424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3.eps" descr="id:2147491833;FounderCES"/>
          <p:cNvPicPr/>
          <p:nvPr/>
        </p:nvPicPr>
        <p:blipFill>
          <a:blip r:embed="rId2"/>
          <a:stretch>
            <a:fillRect/>
          </a:stretch>
        </p:blipFill>
        <p:spPr>
          <a:xfrm>
            <a:off x="533338" y="908720"/>
            <a:ext cx="1025364" cy="360128"/>
          </a:xfrm>
          <a:prstGeom prst="rect">
            <a:avLst/>
          </a:prstGeom>
        </p:spPr>
      </p:pic>
      <p:sp>
        <p:nvSpPr>
          <p:cNvPr id="6" name="内容占位符 5"/>
          <p:cNvSpPr>
            <a:spLocks noGrp="1"/>
          </p:cNvSpPr>
          <p:nvPr>
            <p:ph idx="1"/>
          </p:nvPr>
        </p:nvSpPr>
        <p:spPr>
          <a:xfrm>
            <a:off x="360854" y="746120"/>
            <a:ext cx="11485848" cy="2862322"/>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原</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电池原理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原电池原理的应用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）加快反应速率：如实验室制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用粗锌与酸反应。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）比较金属活动性：原电池中一般负极金属活动性比正极金属活动性强。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设计原电</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池</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4" name="xb12.jpg" descr="id:2147492903;FounderCES"/>
          <p:cNvPicPr/>
          <p:nvPr/>
        </p:nvPicPr>
        <p:blipFill>
          <a:blip r:embed="rId3"/>
          <a:stretch>
            <a:fillRect/>
          </a:stretch>
        </p:blipFill>
        <p:spPr>
          <a:xfrm>
            <a:off x="3574926" y="3356992"/>
            <a:ext cx="4834098" cy="3168352"/>
          </a:xfrm>
          <a:prstGeom prst="rect">
            <a:avLst/>
          </a:prstGeom>
        </p:spPr>
      </p:pic>
    </p:spTree>
    <p:extLst>
      <p:ext uri="{BB962C8B-B14F-4D97-AF65-F5344CB8AC3E}">
        <p14:creationId xmlns:p14="http://schemas.microsoft.com/office/powerpoint/2010/main" val="22581143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典例3.eps" descr="id:2147491847;FounderCES"/>
          <p:cNvPicPr/>
          <p:nvPr/>
        </p:nvPicPr>
        <p:blipFill>
          <a:blip r:embed="rId2"/>
          <a:stretch>
            <a:fillRect/>
          </a:stretch>
        </p:blipFill>
        <p:spPr>
          <a:xfrm>
            <a:off x="439654" y="874216"/>
            <a:ext cx="1047040" cy="337713"/>
          </a:xfrm>
          <a:prstGeom prst="rect">
            <a:avLst/>
          </a:prstGeom>
        </p:spPr>
      </p:pic>
      <mc:AlternateContent xmlns:mc="http://schemas.openxmlformats.org/markup-compatibility/2006" xmlns:a14="http://schemas.microsoft.com/office/drawing/2010/main">
        <mc:Choice Requires="a14">
          <p:sp>
            <p:nvSpPr>
              <p:cNvPr id="5" name="内容占位符 4"/>
              <p:cNvSpPr>
                <a:spLocks noGrp="1"/>
              </p:cNvSpPr>
              <p:nvPr>
                <p:ph idx="1"/>
              </p:nvPr>
            </p:nvSpPr>
            <p:spPr>
              <a:xfrm>
                <a:off x="360854" y="746120"/>
                <a:ext cx="11485848" cy="5729645"/>
              </a:xfrm>
            </p:spPr>
            <p:txBody>
              <a:bodyPr/>
              <a:lstStyle/>
              <a:p>
                <a:pPr hangingPunct="0">
                  <a:spcAft>
                    <a:spcPts val="0"/>
                  </a:spcAft>
                </a:pPr>
                <a:r>
                  <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sz="20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河北唐山高一期末</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）某化学兴趣小组设计的一个简易的原电池装置如图，室温下进行了</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组实验。下列说法正确的是（　　</a:t>
                </a:r>
                <a:r>
                  <a:rPr lang="zh-CN"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实验</a:t>
                </a:r>
                <a:r>
                  <a:rPr lang="en-US" altLang="zh-CN"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alt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中正极的电极反应式为</a:t>
                </a:r>
                <a:r>
                  <a:rPr lang="en-US" alt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altLang="zh-CN"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altLang="zh-CN"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3e</a:t>
                </a:r>
                <a:r>
                  <a:rPr lang="zh-CN" altLang="zh-CN"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0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实验</a:t>
                </a:r>
                <a:r>
                  <a:rPr lang="en-US" altLang="zh-CN"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alt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中电流表的指针会发生偏转</a:t>
                </a:r>
                <a:r>
                  <a:rPr lang="zh-CN" alt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zh-CN" altLang="zh-CN"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向</a:t>
                </a:r>
                <a:r>
                  <a:rPr lang="en-US" alt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电极移动</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当实验</a:t>
                </a:r>
                <a:r>
                  <a:rPr lang="en-US" altLang="zh-CN"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alt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中外电路通过</a:t>
                </a: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zh-CN" alt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电子时</a:t>
                </a:r>
                <a:r>
                  <a:rPr lang="zh-CN" alt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理论上</a:t>
                </a:r>
                <a:r>
                  <a:rPr lang="en-US" alt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alt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电极的质量增加</a:t>
                </a:r>
                <a:r>
                  <a:rPr lang="en-US" alt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3.2</a:t>
                </a:r>
                <a:r>
                  <a:rPr lang="en-US" alt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实验</a:t>
                </a:r>
                <a:r>
                  <a:rPr lang="en-US" altLang="zh-CN"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alt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放电过程中</a:t>
                </a:r>
                <a:r>
                  <a:rPr lang="zh-CN" alt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电极质量减少</a:t>
                </a:r>
                <a:r>
                  <a:rPr lang="zh-CN" alt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溶液的酸性增</a:t>
                </a:r>
                <a:r>
                  <a:rPr lang="zh-CN" altLang="zh-CN" sz="20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强</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4"/>
              <p:cNvSpPr>
                <a:spLocks noGrp="1" noRot="1" noChangeAspect="1" noMove="1" noResize="1" noEditPoints="1" noAdjustHandles="1" noChangeArrowheads="1" noChangeShapeType="1" noTextEdit="1"/>
              </p:cNvSpPr>
              <p:nvPr>
                <p:ph idx="1"/>
              </p:nvPr>
            </p:nvSpPr>
            <p:spPr>
              <a:xfrm>
                <a:off x="360854" y="746120"/>
                <a:ext cx="11485848" cy="5729645"/>
              </a:xfrm>
              <a:blipFill>
                <a:blip r:embed="rId4"/>
                <a:stretch>
                  <a:fillRect l="-531" r="-584"/>
                </a:stretch>
              </a:blipFill>
            </p:spPr>
            <p:txBody>
              <a:bodyPr/>
              <a:lstStyle/>
              <a:p>
                <a:r>
                  <a:rPr lang="zh-CN" altLang="en-US">
                    <a:noFill/>
                  </a:rPr>
                  <a:t> </a:t>
                </a:r>
              </a:p>
            </p:txBody>
          </p:sp>
        </mc:Fallback>
      </mc:AlternateContent>
      <p:graphicFrame>
        <p:nvGraphicFramePr>
          <p:cNvPr id="3" name="表格 2"/>
          <p:cNvGraphicFramePr>
            <a:graphicFrameLocks noGrp="1"/>
          </p:cNvGraphicFramePr>
          <p:nvPr>
            <p:extLst>
              <p:ext uri="{D42A27DB-BD31-4B8C-83A1-F6EECF244321}">
                <p14:modId xmlns:p14="http://schemas.microsoft.com/office/powerpoint/2010/main" val="656926302"/>
              </p:ext>
            </p:extLst>
          </p:nvPr>
        </p:nvGraphicFramePr>
        <p:xfrm>
          <a:off x="449705" y="1870702"/>
          <a:ext cx="11334135" cy="2514600"/>
        </p:xfrm>
        <a:graphic>
          <a:graphicData uri="http://schemas.openxmlformats.org/drawingml/2006/table">
            <a:tbl>
              <a:tblPr firstRow="1" firstCol="1" bandRow="1"/>
              <a:tblGrid>
                <a:gridCol w="1636579">
                  <a:extLst>
                    <a:ext uri="{9D8B030D-6E8A-4147-A177-3AD203B41FA5}">
                      <a16:colId xmlns:a16="http://schemas.microsoft.com/office/drawing/2014/main" val="1309958947"/>
                    </a:ext>
                  </a:extLst>
                </a:gridCol>
                <a:gridCol w="1934140">
                  <a:extLst>
                    <a:ext uri="{9D8B030D-6E8A-4147-A177-3AD203B41FA5}">
                      <a16:colId xmlns:a16="http://schemas.microsoft.com/office/drawing/2014/main" val="2985967352"/>
                    </a:ext>
                  </a:extLst>
                </a:gridCol>
                <a:gridCol w="1487800">
                  <a:extLst>
                    <a:ext uri="{9D8B030D-6E8A-4147-A177-3AD203B41FA5}">
                      <a16:colId xmlns:a16="http://schemas.microsoft.com/office/drawing/2014/main" val="3650741684"/>
                    </a:ext>
                  </a:extLst>
                </a:gridCol>
                <a:gridCol w="1710970">
                  <a:extLst>
                    <a:ext uri="{9D8B030D-6E8A-4147-A177-3AD203B41FA5}">
                      <a16:colId xmlns:a16="http://schemas.microsoft.com/office/drawing/2014/main" val="686162528"/>
                    </a:ext>
                  </a:extLst>
                </a:gridCol>
                <a:gridCol w="2231700">
                  <a:extLst>
                    <a:ext uri="{9D8B030D-6E8A-4147-A177-3AD203B41FA5}">
                      <a16:colId xmlns:a16="http://schemas.microsoft.com/office/drawing/2014/main" val="1474870527"/>
                    </a:ext>
                  </a:extLst>
                </a:gridCol>
                <a:gridCol w="2332946">
                  <a:extLst>
                    <a:ext uri="{9D8B030D-6E8A-4147-A177-3AD203B41FA5}">
                      <a16:colId xmlns:a16="http://schemas.microsoft.com/office/drawing/2014/main" val="3288838993"/>
                    </a:ext>
                  </a:extLst>
                </a:gridCol>
              </a:tblGrid>
              <a:tr h="720080">
                <a:tc rowSpan="3">
                  <a:txBody>
                    <a:bodyPr/>
                    <a:lstStyle/>
                    <a:p>
                      <a:pPr algn="just"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验序</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号</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395440070"/>
                  </a:ext>
                </a:extLst>
              </a:tr>
              <a:tr h="793224">
                <a:tc vMerge="1">
                  <a:txBody>
                    <a:bodyPr/>
                    <a:lstStyle/>
                    <a:p>
                      <a:endParaRPr lang="zh-CN" altLang="en-US"/>
                    </a:p>
                  </a:txBody>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极材</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料</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石墨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石墨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铁单质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铁单质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3223298747"/>
                  </a:ext>
                </a:extLst>
              </a:tr>
              <a:tr h="575161">
                <a:tc vMerge="1">
                  <a:txBody>
                    <a:bodyPr/>
                    <a:lstStyle/>
                    <a:p>
                      <a:endParaRPr lang="zh-CN" altLang="en-US"/>
                    </a:p>
                  </a:txBody>
                  <a:tcPr/>
                </a:tc>
                <a:tc>
                  <a:txBody>
                    <a:bodyPr/>
                    <a:lstStyle/>
                    <a:p>
                      <a:pPr algn="ctr"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a:t>
                      </a:r>
                      <a:r>
                        <a:rPr lang="zh-CN"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足量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FeCl</a:t>
                      </a:r>
                      <a:r>
                        <a:rPr lang="en-US" sz="22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浓硝酸</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CuSO</a:t>
                      </a:r>
                      <a:r>
                        <a:rPr lang="en-US" sz="22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稀硫酸</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586125073"/>
                  </a:ext>
                </a:extLst>
              </a:tr>
            </a:tbl>
          </a:graphicData>
        </a:graphic>
      </p:graphicFrame>
      <p:pic>
        <p:nvPicPr>
          <p:cNvPr id="5122" name="cy35-4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9771" y="2086726"/>
            <a:ext cx="1036077" cy="18556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33460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1366702" y="908720"/>
            <a:ext cx="8904967" cy="5063709"/>
          </a:xfrm>
          <a:prstGeom prst="rect">
            <a:avLst/>
          </a:prstGeom>
        </p:spPr>
      </p:pic>
      <p:pic>
        <p:nvPicPr>
          <p:cNvPr id="4" name="图片 3"/>
          <p:cNvPicPr>
            <a:picLocks noChangeAspect="1"/>
          </p:cNvPicPr>
          <p:nvPr/>
        </p:nvPicPr>
        <p:blipFill>
          <a:blip r:embed="rId3"/>
          <a:stretch>
            <a:fillRect/>
          </a:stretch>
        </p:blipFill>
        <p:spPr>
          <a:xfrm>
            <a:off x="334566" y="3212976"/>
            <a:ext cx="1464185" cy="1096681"/>
          </a:xfrm>
          <a:prstGeom prst="rect">
            <a:avLst/>
          </a:prstGeom>
        </p:spPr>
      </p:pic>
    </p:spTree>
    <p:extLst>
      <p:ext uri="{BB962C8B-B14F-4D97-AF65-F5344CB8AC3E}">
        <p14:creationId xmlns:p14="http://schemas.microsoft.com/office/powerpoint/2010/main" val="81694073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957511"/>
              </a:xfrm>
            </p:spPr>
            <p:txBody>
              <a:bodyPr/>
              <a:lstStyle/>
              <a:p>
                <a:pPr hangingPunct="0">
                  <a:lnSpc>
                    <a:spcPct val="140000"/>
                  </a:lnSpc>
                  <a:spcAft>
                    <a:spcPts val="0"/>
                  </a:spcAft>
                </a:pPr>
                <a:r>
                  <a:rPr lang="en-US"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FeCl</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发生的反应为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2FeCl</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CuCl</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2FeCl</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根据原电池的工作原理</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为负极</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石墨为正极</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正极上得电子</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电极反应式为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与浓硝酸发生的反应为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4HNO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该反应为氧化还原反应</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符合原电池的构成条件</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电流表的指针会偏转</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zh-CN"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向负极移动</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即向</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电极移动</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中的反应为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电极为负极</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电极为正极</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正极的电极反应式为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2e</a:t>
                </a:r>
                <a:r>
                  <a:rPr lang="zh-CN" altLang="zh-CN" sz="22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电路中通过</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电极的质量增加</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中的反应为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根据原电池的工作原理</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为负极</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失去电子</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极质量减少</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硫酸在</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电极上反应生成氢气</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故溶液的酸性减弱</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957511"/>
              </a:xfrm>
              <a:blipFill>
                <a:blip r:embed="rId2"/>
                <a:stretch>
                  <a:fillRect l="-690" r="-690"/>
                </a:stretch>
              </a:blipFill>
            </p:spPr>
            <p:txBody>
              <a:bodyPr/>
              <a:lstStyle/>
              <a:p>
                <a:r>
                  <a:rPr lang="zh-CN" altLang="en-US">
                    <a:noFill/>
                  </a:rPr>
                  <a:t> </a:t>
                </a:r>
              </a:p>
            </p:txBody>
          </p:sp>
        </mc:Fallback>
      </mc:AlternateContent>
      <p:pic>
        <p:nvPicPr>
          <p:cNvPr id="3" name="24解析.eps" descr="id:2147491725;FounderCES"/>
          <p:cNvPicPr/>
          <p:nvPr/>
        </p:nvPicPr>
        <p:blipFill>
          <a:blip r:embed="rId3"/>
          <a:stretch>
            <a:fillRect/>
          </a:stretch>
        </p:blipFill>
        <p:spPr>
          <a:xfrm>
            <a:off x="478581" y="928971"/>
            <a:ext cx="864097" cy="308497"/>
          </a:xfrm>
          <a:prstGeom prst="rect">
            <a:avLst/>
          </a:prstGeom>
        </p:spPr>
      </p:pic>
      <p:pic>
        <p:nvPicPr>
          <p:cNvPr id="6" name="图片 5">
            <a:extLst>
              <a:ext uri="{FF2B5EF4-FFF2-40B4-BE49-F238E27FC236}">
                <a16:creationId xmlns:a16="http://schemas.microsoft.com/office/drawing/2014/main" id="{5929A77D-1E30-B0D6-23A3-F49940DE3048}"/>
              </a:ext>
            </a:extLst>
          </p:cNvPr>
          <p:cNvPicPr>
            <a:picLocks noChangeAspect="1"/>
          </p:cNvPicPr>
          <p:nvPr/>
        </p:nvPicPr>
        <p:blipFill>
          <a:blip r:embed="rId4"/>
          <a:stretch>
            <a:fillRect/>
          </a:stretch>
        </p:blipFill>
        <p:spPr>
          <a:xfrm>
            <a:off x="393539" y="5687256"/>
            <a:ext cx="957765" cy="387578"/>
          </a:xfrm>
          <a:prstGeom prst="rect">
            <a:avLst/>
          </a:prstGeom>
        </p:spPr>
      </p:pic>
      <p:sp>
        <p:nvSpPr>
          <p:cNvPr id="7" name="内容占位符 1"/>
          <p:cNvSpPr txBox="1">
            <a:spLocks/>
          </p:cNvSpPr>
          <p:nvPr/>
        </p:nvSpPr>
        <p:spPr bwMode="auto">
          <a:xfrm>
            <a:off x="1342678" y="5551031"/>
            <a:ext cx="10504024" cy="539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en-US" sz="2200" dirty="0"/>
          </a:p>
        </p:txBody>
      </p:sp>
    </p:spTree>
    <p:extLst>
      <p:ext uri="{BB962C8B-B14F-4D97-AF65-F5344CB8AC3E}">
        <p14:creationId xmlns:p14="http://schemas.microsoft.com/office/powerpoint/2010/main" val="1741797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80660"/>
            <a:ext cx="11485848" cy="2792239"/>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电池中</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电子不下水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离子不上岸</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即电子不能通过电解质溶液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只能通过外电路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离子不能通过外电路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只能通过电解质溶液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判断原电池中电子移动方向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在外电路中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电子由负极移向正极。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阳正阴负</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法判断原电池中离子移动方向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在电解质溶液中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阳离子移向正极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阳正</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阴离子移向负极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阴负</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91882;FounderCES"/>
          <p:cNvPicPr/>
          <p:nvPr/>
        </p:nvPicPr>
        <p:blipFill>
          <a:blip r:embed="rId2"/>
          <a:stretch>
            <a:fillRect/>
          </a:stretch>
        </p:blipFill>
        <p:spPr>
          <a:xfrm>
            <a:off x="478582" y="988504"/>
            <a:ext cx="1993898" cy="437510"/>
          </a:xfrm>
          <a:prstGeom prst="rect">
            <a:avLst/>
          </a:prstGeom>
        </p:spPr>
      </p:pic>
    </p:spTree>
    <p:extLst>
      <p:ext uri="{BB962C8B-B14F-4D97-AF65-F5344CB8AC3E}">
        <p14:creationId xmlns:p14="http://schemas.microsoft.com/office/powerpoint/2010/main" val="1459344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414338" y="3717032"/>
            <a:ext cx="1576411" cy="342900"/>
          </a:xfrm>
          <a:prstGeom prst="rect">
            <a:avLst/>
          </a:prstGeom>
        </p:spPr>
      </p:pic>
      <p:pic>
        <p:nvPicPr>
          <p:cNvPr id="5" name="24知识过.eps" descr="id:2147487985;FounderCES"/>
          <p:cNvPicPr/>
          <p:nvPr/>
        </p:nvPicPr>
        <p:blipFill>
          <a:blip r:embed="rId3">
            <a:clrChange>
              <a:clrFrom>
                <a:srgbClr val="000000">
                  <a:alpha val="0"/>
                </a:srgbClr>
              </a:clrFrom>
              <a:clrTo>
                <a:srgbClr val="000000">
                  <a:alpha val="0"/>
                </a:srgbClr>
              </a:clrTo>
            </a:clrChange>
          </a:blip>
          <a:stretch>
            <a:fillRect/>
          </a:stretch>
        </p:blipFill>
        <p:spPr>
          <a:xfrm>
            <a:off x="2970689" y="755651"/>
            <a:ext cx="6249035" cy="539750"/>
          </a:xfrm>
          <a:prstGeom prst="rect">
            <a:avLst/>
          </a:prstGeom>
        </p:spPr>
      </p:pic>
      <p:pic>
        <p:nvPicPr>
          <p:cNvPr id="12" name="知识点1.eps" descr="id:2147491441;FounderCES"/>
          <p:cNvPicPr/>
          <p:nvPr/>
        </p:nvPicPr>
        <p:blipFill>
          <a:blip r:embed="rId4"/>
          <a:stretch>
            <a:fillRect/>
          </a:stretch>
        </p:blipFill>
        <p:spPr>
          <a:xfrm>
            <a:off x="406574" y="1520590"/>
            <a:ext cx="1296144" cy="358243"/>
          </a:xfrm>
          <a:prstGeom prst="rect">
            <a:avLst/>
          </a:prstGeom>
        </p:spPr>
      </p:pic>
      <p:sp>
        <p:nvSpPr>
          <p:cNvPr id="13" name="内容占位符 1"/>
          <p:cNvSpPr txBox="1">
            <a:spLocks/>
          </p:cNvSpPr>
          <p:nvPr/>
        </p:nvSpPr>
        <p:spPr bwMode="auto">
          <a:xfrm>
            <a:off x="360854" y="1342509"/>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化</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学能与热能的相互转化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两条基本的自然规律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）质量守恒定律：自然界的物质发生反应前后，物质的总质量保持不变。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）能量守恒定律：一种形式的能量可以转化为另一种形式的能量，但体系包含的</a:t>
            </a:r>
            <a:r>
              <a:rPr lang="zh-CN" altLang="zh-CN" b="1">
                <a:latin typeface="Times New Roman" panose="02020603050405020304" pitchFamily="18" charset="0"/>
                <a:ea typeface="宋体" panose="02010600030101010101" pitchFamily="2" charset="-122"/>
                <a:cs typeface="Times New Roman" panose="02020603050405020304" pitchFamily="18" charset="0"/>
              </a:rPr>
              <a:t>总能量不变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464339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2415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化学能与热能的相互转</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学反应一定伴随着能量的变化，化学反应中能量的变化主要表现为热量的变化。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）吸热反应和放热反应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吸热反应：化学上把吸收热量的化学反应称为吸热反应。常见的吸热反应有八水合氢氧化钡与氯化铵的反应、盐酸与碳酸氢钠的反应、灼热的碳与二氧化碳的反应等。</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放热反应：化学上把释放热量的化学反应称为放热反应。常见的放热反应有物质的燃烧、酸碱中和、活泼金属与酸的反应等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699010"/>
            <a:ext cx="11485848" cy="175432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吸</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、放热反</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a:t>
            </a: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而浓硫酸、</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固体等溶于水放热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等固体溶于水吸热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以上变化过程均为物理变化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不是吸、放热反应。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91500;FounderCES"/>
          <p:cNvPicPr/>
          <p:nvPr/>
        </p:nvPicPr>
        <p:blipFill>
          <a:blip r:embed="rId2"/>
          <a:stretch>
            <a:fillRect/>
          </a:stretch>
        </p:blipFill>
        <p:spPr>
          <a:xfrm>
            <a:off x="478582" y="4861610"/>
            <a:ext cx="1872208" cy="369538"/>
          </a:xfrm>
          <a:prstGeom prst="rect">
            <a:avLst/>
          </a:prstGeom>
        </p:spPr>
      </p:pic>
      <p:pic>
        <p:nvPicPr>
          <p:cNvPr id="5" name="图片 4"/>
          <p:cNvPicPr>
            <a:picLocks noChangeAspect="1"/>
          </p:cNvPicPr>
          <p:nvPr/>
        </p:nvPicPr>
        <p:blipFill>
          <a:blip r:embed="rId3"/>
          <a:stretch>
            <a:fillRect/>
          </a:stretch>
        </p:blipFill>
        <p:spPr>
          <a:xfrm>
            <a:off x="4521427" y="4912366"/>
            <a:ext cx="2339925" cy="342900"/>
          </a:xfrm>
          <a:prstGeom prst="rect">
            <a:avLst/>
          </a:prstGeom>
        </p:spPr>
      </p:pic>
      <p:sp>
        <p:nvSpPr>
          <p:cNvPr id="6" name="矩形 5"/>
          <p:cNvSpPr/>
          <p:nvPr/>
        </p:nvSpPr>
        <p:spPr>
          <a:xfrm>
            <a:off x="4511030" y="4828784"/>
            <a:ext cx="2350323" cy="461665"/>
          </a:xfrm>
          <a:prstGeom prst="rect">
            <a:avLst/>
          </a:prstGeom>
        </p:spPr>
        <p:txBody>
          <a:bodyPr wrap="none">
            <a:spAutoFit/>
          </a:bodyPr>
          <a:lstStyle/>
          <a:p>
            <a:r>
              <a:rPr lang="zh-CN" altLang="zh-CN" sz="2400">
                <a:solidFill>
                  <a:schemeClr val="tx1"/>
                </a:solidFill>
                <a:ea typeface="仿宋" panose="02010609060101010101" pitchFamily="49" charset="-122"/>
                <a:cs typeface="Times New Roman" panose="02020603050405020304" pitchFamily="18" charset="0"/>
              </a:rPr>
              <a:t>都属于化学反应</a:t>
            </a:r>
            <a:endParaRPr lang="zh-CN" altLang="en-US" sz="2400">
              <a:solidFill>
                <a:schemeClr val="tx1"/>
              </a:solidFill>
            </a:endParaRPr>
          </a:p>
        </p:txBody>
      </p:sp>
    </p:spTree>
    <p:extLst>
      <p:ext uri="{BB962C8B-B14F-4D97-AF65-F5344CB8AC3E}">
        <p14:creationId xmlns:p14="http://schemas.microsoft.com/office/powerpoint/2010/main" val="3246980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究</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856368630"/>
              </p:ext>
            </p:extLst>
          </p:nvPr>
        </p:nvGraphicFramePr>
        <p:xfrm>
          <a:off x="478582" y="1412777"/>
          <a:ext cx="11368120" cy="4526214"/>
        </p:xfrm>
        <a:graphic>
          <a:graphicData uri="http://schemas.openxmlformats.org/drawingml/2006/table">
            <a:tbl>
              <a:tblPr firstRow="1" firstCol="1" bandRow="1"/>
              <a:tblGrid>
                <a:gridCol w="720080">
                  <a:extLst>
                    <a:ext uri="{9D8B030D-6E8A-4147-A177-3AD203B41FA5}">
                      <a16:colId xmlns:a16="http://schemas.microsoft.com/office/drawing/2014/main" val="3362659048"/>
                    </a:ext>
                  </a:extLst>
                </a:gridCol>
                <a:gridCol w="4752528">
                  <a:extLst>
                    <a:ext uri="{9D8B030D-6E8A-4147-A177-3AD203B41FA5}">
                      <a16:colId xmlns:a16="http://schemas.microsoft.com/office/drawing/2014/main" val="3124931184"/>
                    </a:ext>
                  </a:extLst>
                </a:gridCol>
                <a:gridCol w="5895512">
                  <a:extLst>
                    <a:ext uri="{9D8B030D-6E8A-4147-A177-3AD203B41FA5}">
                      <a16:colId xmlns:a16="http://schemas.microsoft.com/office/drawing/2014/main" val="2106390746"/>
                    </a:ext>
                  </a:extLst>
                </a:gridCol>
              </a:tblGrid>
              <a:tr h="640106">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操作</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467230794"/>
                  </a:ext>
                </a:extLst>
              </a:tr>
              <a:tr h="2240214">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看到有气泡产生</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用手触摸反应后的试管</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手感到热</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温度计指示反应温度升高</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闻到刺激性气味</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用手摸烧杯底部有冰凉感觉</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用手拿起烧杯</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玻璃片黏结到烧杯的底部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烧杯内反应物呈糊状</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372942109"/>
                  </a:ext>
                </a:extLst>
              </a:tr>
            </a:tbl>
          </a:graphicData>
        </a:graphic>
      </p:graphicFrame>
      <p:pic>
        <p:nvPicPr>
          <p:cNvPr id="1028" name="cy35-2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82838" y="1667118"/>
            <a:ext cx="1833372" cy="1726574"/>
          </a:xfrm>
          <a:prstGeom prst="rect">
            <a:avLst/>
          </a:prstGeom>
          <a:noFill/>
          <a:extLst>
            <a:ext uri="{909E8E84-426E-40DD-AFC4-6F175D3DCCD1}">
              <a14:hiddenFill xmlns:a14="http://schemas.microsoft.com/office/drawing/2010/main">
                <a:solidFill>
                  <a:srgbClr val="FFFFFF"/>
                </a:solidFill>
              </a14:hiddenFill>
            </a:ext>
          </a:extLst>
        </p:spPr>
      </p:pic>
      <p:pic>
        <p:nvPicPr>
          <p:cNvPr id="1027" name="cy35-2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07374" y="1556792"/>
            <a:ext cx="1584176" cy="19579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36148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extLst>
                  <p:ext uri="{D42A27DB-BD31-4B8C-83A1-F6EECF244321}">
                    <p14:modId xmlns:p14="http://schemas.microsoft.com/office/powerpoint/2010/main" val="3257417659"/>
                  </p:ext>
                </p:extLst>
              </p:nvPr>
            </p:nvGraphicFramePr>
            <p:xfrm>
              <a:off x="406574" y="1196752"/>
              <a:ext cx="11377264" cy="2858961"/>
            </p:xfrm>
            <a:graphic>
              <a:graphicData uri="http://schemas.openxmlformats.org/drawingml/2006/table">
                <a:tbl>
                  <a:tblPr firstRow="1" firstCol="1" bandRow="1"/>
                  <a:tblGrid>
                    <a:gridCol w="1954979">
                      <a:extLst>
                        <a:ext uri="{9D8B030D-6E8A-4147-A177-3AD203B41FA5}">
                          <a16:colId xmlns:a16="http://schemas.microsoft.com/office/drawing/2014/main" val="2351358678"/>
                        </a:ext>
                      </a:extLst>
                    </a:gridCol>
                    <a:gridCol w="4032345">
                      <a:extLst>
                        <a:ext uri="{9D8B030D-6E8A-4147-A177-3AD203B41FA5}">
                          <a16:colId xmlns:a16="http://schemas.microsoft.com/office/drawing/2014/main" val="2327127798"/>
                        </a:ext>
                      </a:extLst>
                    </a:gridCol>
                    <a:gridCol w="5389940">
                      <a:extLst>
                        <a:ext uri="{9D8B030D-6E8A-4147-A177-3AD203B41FA5}">
                          <a16:colId xmlns:a16="http://schemas.microsoft.com/office/drawing/2014/main" val="3863855003"/>
                        </a:ext>
                      </a:extLst>
                    </a:gridCol>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学方</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程式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2HCl</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4056435675"/>
                      </a:ext>
                    </a:extLst>
                  </a:tr>
                  <a:tr h="0">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验结</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该反应放出热量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该反应吸收热量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443012087"/>
                      </a:ext>
                    </a:extLst>
                  </a:tr>
                  <a:tr h="0">
                    <a:tc vMerge="1">
                      <a:txBody>
                        <a:bodyPr/>
                        <a:lstStyle/>
                        <a:p>
                          <a:endParaRPr lang="zh-CN" altLang="en-US"/>
                        </a:p>
                      </a:txBody>
                      <a:tcPr/>
                    </a:tc>
                    <a:tc gridSpan="2">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化学反应中总会伴随着能量变化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通常主要表现为热能的变化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有的释放热量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有的吸收热量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362248723"/>
                      </a:ext>
                    </a:extLst>
                  </a:tr>
                </a:tbl>
              </a:graphicData>
            </a:graphic>
          </p:graphicFrame>
        </mc:Choice>
        <mc:Fallback xmlns="">
          <p:graphicFrame>
            <p:nvGraphicFramePr>
              <p:cNvPr id="4" name="表格 3"/>
              <p:cNvGraphicFramePr>
                <a:graphicFrameLocks noGrp="1"/>
              </p:cNvGraphicFramePr>
              <p:nvPr>
                <p:extLst>
                  <p:ext uri="{D42A27DB-BD31-4B8C-83A1-F6EECF244321}">
                    <p14:modId xmlns:p14="http://schemas.microsoft.com/office/powerpoint/2010/main" val="3257417659"/>
                  </p:ext>
                </p:extLst>
              </p:nvPr>
            </p:nvGraphicFramePr>
            <p:xfrm>
              <a:off x="406574" y="1196752"/>
              <a:ext cx="11377264" cy="2858961"/>
            </p:xfrm>
            <a:graphic>
              <a:graphicData uri="http://schemas.openxmlformats.org/drawingml/2006/table">
                <a:tbl>
                  <a:tblPr firstRow="1" firstCol="1" bandRow="1"/>
                  <a:tblGrid>
                    <a:gridCol w="1954979">
                      <a:extLst>
                        <a:ext uri="{9D8B030D-6E8A-4147-A177-3AD203B41FA5}">
                          <a16:colId xmlns:a16="http://schemas.microsoft.com/office/drawing/2014/main" val="2351358678"/>
                        </a:ext>
                      </a:extLst>
                    </a:gridCol>
                    <a:gridCol w="4032345">
                      <a:extLst>
                        <a:ext uri="{9D8B030D-6E8A-4147-A177-3AD203B41FA5}">
                          <a16:colId xmlns:a16="http://schemas.microsoft.com/office/drawing/2014/main" val="2327127798"/>
                        </a:ext>
                      </a:extLst>
                    </a:gridCol>
                    <a:gridCol w="5389940">
                      <a:extLst>
                        <a:ext uri="{9D8B030D-6E8A-4147-A177-3AD203B41FA5}">
                          <a16:colId xmlns:a16="http://schemas.microsoft.com/office/drawing/2014/main" val="3863855003"/>
                        </a:ext>
                      </a:extLst>
                    </a:gridCol>
                  </a:tblGrid>
                  <a:tr h="121304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学方</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程式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endParaRPr lang="zh-CN"/>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2"/>
                          <a:stretch>
                            <a:fillRect l="-48640" t="-503" r="-133988" b="-144221"/>
                          </a:stretch>
                        </a:blipFill>
                      </a:tcPr>
                    </a:tc>
                    <a:tc>
                      <a:txBody>
                        <a:bodyPr/>
                        <a:lstStyle/>
                        <a:p>
                          <a:endParaRPr lang="zh-CN"/>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2"/>
                          <a:stretch>
                            <a:fillRect l="-111186" t="-503" r="-226" b="-144221"/>
                          </a:stretch>
                        </a:blipFill>
                      </a:tcPr>
                    </a:tc>
                    <a:extLst>
                      <a:ext uri="{0D108BD9-81ED-4DB2-BD59-A6C34878D82A}">
                        <a16:rowId xmlns:a16="http://schemas.microsoft.com/office/drawing/2014/main" val="4056435675"/>
                      </a:ext>
                    </a:extLst>
                  </a:tr>
                  <a:tr h="548640">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验结</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该反应放出热量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该反应吸收热量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443012087"/>
                      </a:ext>
                    </a:extLst>
                  </a:tr>
                  <a:tr h="1097280">
                    <a:tc vMerge="1">
                      <a:txBody>
                        <a:bodyPr/>
                        <a:lstStyle/>
                        <a:p>
                          <a:endParaRPr lang="zh-CN" altLang="en-US"/>
                        </a:p>
                      </a:txBody>
                      <a:tcPr/>
                    </a:tc>
                    <a:tc gridSpan="2">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化学反应中总会伴随着能量变化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通常主要表现为热能的变化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有的释放热量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有的吸收热量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362248723"/>
                      </a:ext>
                    </a:extLst>
                  </a:tr>
                </a:tbl>
              </a:graphicData>
            </a:graphic>
          </p:graphicFrame>
        </mc:Fallback>
      </mc:AlternateContent>
    </p:spTree>
    <p:extLst>
      <p:ext uri="{BB962C8B-B14F-4D97-AF65-F5344CB8AC3E}">
        <p14:creationId xmlns:p14="http://schemas.microsoft.com/office/powerpoint/2010/main" val="35516503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知识点2.eps" descr="id:2147491537;FounderCES"/>
          <p:cNvPicPr/>
          <p:nvPr/>
        </p:nvPicPr>
        <p:blipFill>
          <a:blip r:embed="rId2"/>
          <a:stretch>
            <a:fillRect/>
          </a:stretch>
        </p:blipFill>
        <p:spPr>
          <a:xfrm>
            <a:off x="550590" y="908719"/>
            <a:ext cx="1353907" cy="360041"/>
          </a:xfrm>
          <a:prstGeom prst="rect">
            <a:avLst/>
          </a:prstGeom>
        </p:spPr>
      </p:pic>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化</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学反应中的能量变化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化学反应中能量变化的原因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）从化学键变化的角度理解能量变化的原因（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微观探析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示</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cy35-30.jpg" descr="id:2147492682;FounderCES"/>
          <p:cNvPicPr/>
          <p:nvPr/>
        </p:nvPicPr>
        <p:blipFill>
          <a:blip r:embed="rId3"/>
          <a:stretch>
            <a:fillRect/>
          </a:stretch>
        </p:blipFill>
        <p:spPr>
          <a:xfrm>
            <a:off x="2298179" y="2996952"/>
            <a:ext cx="7397427" cy="1728192"/>
          </a:xfrm>
          <a:prstGeom prst="rect">
            <a:avLst/>
          </a:prstGeom>
        </p:spPr>
      </p:pic>
    </p:spTree>
    <p:extLst>
      <p:ext uri="{BB962C8B-B14F-4D97-AF65-F5344CB8AC3E}">
        <p14:creationId xmlns:p14="http://schemas.microsoft.com/office/powerpoint/2010/main" val="1814722386"/>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1881</TotalTime>
  <Words>4199</Words>
  <Application>Microsoft Office PowerPoint</Application>
  <PresentationFormat>自定义</PresentationFormat>
  <Paragraphs>280</Paragraphs>
  <Slides>41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41</vt:i4>
      </vt:variant>
    </vt:vector>
  </HeadingPairs>
  <TitlesOfParts>
    <vt:vector size="51" baseType="lpstr">
      <vt:lpstr>Calibri</vt:lpstr>
      <vt:lpstr>仿宋</vt:lpstr>
      <vt:lpstr>黑体</vt:lpstr>
      <vt:lpstr>楷体</vt:lpstr>
      <vt:lpstr>宋体</vt:lpstr>
      <vt:lpstr>微软雅黑</vt:lpstr>
      <vt:lpstr>Arial</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458</cp:revision>
  <dcterms:created xsi:type="dcterms:W3CDTF">2020-11-06T05:24:00Z</dcterms:created>
  <dcterms:modified xsi:type="dcterms:W3CDTF">2025-10-12T08:37:13Z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